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4" d="100"/>
          <a:sy n="74" d="100"/>
        </p:scale>
        <p:origin x="66" y="6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23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77240" y="658368"/>
            <a:ext cx="6400800" cy="32004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100" b="1">
                <a:solidFill>
                  <a:srgbClr val="8FCDE1"/>
                </a:solidFill>
                <a:latin typeface="Noto Sans KR"/>
              </a:rPr>
              <a:t>WOORI KONGYOUNG MECHANICAL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1417320"/>
            <a:ext cx="6858000" cy="77724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Noto Sans KR"/>
              </a:rPr>
              <a:t>공 사 지 명 원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2331720"/>
            <a:ext cx="5486400" cy="50292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500" b="1">
                <a:solidFill>
                  <a:srgbClr val="FFFFFF"/>
                </a:solidFill>
                <a:latin typeface="Noto Sans KR"/>
              </a:rPr>
              <a:t>㈜ 우리공영설비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2889504"/>
            <a:ext cx="5486400" cy="36576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0">
                <a:solidFill>
                  <a:srgbClr val="DCE6EB"/>
                </a:solidFill>
                <a:latin typeface="Noto Sans KR"/>
              </a:rPr>
              <a:t>기계설비 · 소방설비 전문기업</a:t>
            </a:r>
          </a:p>
        </p:txBody>
      </p:sp>
      <p:sp>
        <p:nvSpPr>
          <p:cNvPr id="6" name="Rectangle 5"/>
          <p:cNvSpPr/>
          <p:nvPr/>
        </p:nvSpPr>
        <p:spPr>
          <a:xfrm>
            <a:off x="777240" y="3703320"/>
            <a:ext cx="1828800" cy="38100"/>
          </a:xfrm>
          <a:prstGeom prst="rect">
            <a:avLst/>
          </a:prstGeom>
          <a:solidFill>
            <a:srgbClr val="00709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777240" y="3977639"/>
            <a:ext cx="6400800" cy="27432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100" b="0">
                <a:solidFill>
                  <a:srgbClr val="C8D6DD"/>
                </a:solidFill>
                <a:latin typeface="Noto Sans KR"/>
              </a:rPr>
              <a:t>WOORI KONGYOUNG MECHANICAL Co., LTD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5806440"/>
            <a:ext cx="1051560" cy="36576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400" b="1" dirty="0">
                <a:solidFill>
                  <a:srgbClr val="FFFFFF"/>
                </a:solidFill>
                <a:latin typeface="Noto Sans KR"/>
              </a:rPr>
              <a:t>202</a:t>
            </a:r>
            <a:r>
              <a:rPr lang="en-US" sz="1400" b="1" dirty="0">
                <a:solidFill>
                  <a:srgbClr val="FFFFFF"/>
                </a:solidFill>
                <a:latin typeface="Noto Sans KR"/>
              </a:rPr>
              <a:t>6</a:t>
            </a:r>
            <a:endParaRPr sz="1200" b="0" dirty="0">
              <a:solidFill>
                <a:srgbClr val="AABEC8"/>
              </a:solidFill>
              <a:latin typeface="Noto Sans KR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635240" y="5806440"/>
            <a:ext cx="3657600" cy="32004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r"/>
            <a:r>
              <a:rPr sz="1000" b="0" dirty="0" err="1">
                <a:solidFill>
                  <a:srgbClr val="CDD7DC"/>
                </a:solidFill>
                <a:latin typeface="Noto Sans KR"/>
              </a:rPr>
              <a:t>서울특별시</a:t>
            </a:r>
            <a:r>
              <a:rPr sz="1000" b="0" dirty="0">
                <a:solidFill>
                  <a:srgbClr val="CDD7DC"/>
                </a:solidFill>
                <a:latin typeface="Noto Sans KR"/>
              </a:rPr>
              <a:t> </a:t>
            </a:r>
            <a:r>
              <a:rPr lang="ko-KR" altLang="en-US" sz="1000" b="0" dirty="0">
                <a:solidFill>
                  <a:srgbClr val="CDD7DC"/>
                </a:solidFill>
                <a:latin typeface="Noto Sans KR"/>
              </a:rPr>
              <a:t>성북구 </a:t>
            </a:r>
            <a:r>
              <a:rPr lang="ko-KR" altLang="en-US" sz="1000" b="0" dirty="0" err="1">
                <a:solidFill>
                  <a:srgbClr val="CDD7DC"/>
                </a:solidFill>
                <a:latin typeface="Noto Sans KR"/>
              </a:rPr>
              <a:t>화랑로</a:t>
            </a:r>
            <a:r>
              <a:rPr lang="en-US" altLang="ko-KR" sz="1000" b="0" dirty="0">
                <a:solidFill>
                  <a:srgbClr val="CDD7DC"/>
                </a:solidFill>
                <a:latin typeface="Noto Sans KR"/>
              </a:rPr>
              <a:t>27</a:t>
            </a:r>
            <a:r>
              <a:rPr lang="ko-KR" altLang="en-US" sz="1000" b="0" dirty="0">
                <a:solidFill>
                  <a:srgbClr val="CDD7DC"/>
                </a:solidFill>
                <a:latin typeface="Noto Sans KR"/>
              </a:rPr>
              <a:t>길 </a:t>
            </a:r>
            <a:r>
              <a:rPr lang="en-US" altLang="ko-KR" sz="1000" b="0" dirty="0">
                <a:solidFill>
                  <a:srgbClr val="CDD7DC"/>
                </a:solidFill>
                <a:latin typeface="Noto Sans KR"/>
              </a:rPr>
              <a:t>24</a:t>
            </a:r>
            <a:endParaRPr sz="1000" b="0" dirty="0">
              <a:solidFill>
                <a:srgbClr val="C8D6DD"/>
              </a:solidFill>
              <a:latin typeface="Noto Sans KR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438912"/>
            <a:ext cx="2926080" cy="2560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900" b="1">
                <a:solidFill>
                  <a:srgbClr val="00709C"/>
                </a:solidFill>
                <a:latin typeface="Noto Sans KR"/>
              </a:rPr>
              <a:t>SUBMISSION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749808"/>
            <a:ext cx="7772400" cy="566928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600" b="1">
                <a:solidFill>
                  <a:srgbClr val="142330"/>
                </a:solidFill>
                <a:latin typeface="Noto Sans KR"/>
              </a:rPr>
              <a:t>공사 지명 요청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972800" y="502920"/>
            <a:ext cx="502920" cy="27432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r"/>
            <a:r>
              <a:rPr sz="900" b="1">
                <a:solidFill>
                  <a:srgbClr val="64747E"/>
                </a:solidFill>
                <a:latin typeface="Noto Sans KR"/>
              </a:rPr>
              <a:t>02</a:t>
            </a:r>
          </a:p>
        </p:txBody>
      </p:sp>
      <p:sp>
        <p:nvSpPr>
          <p:cNvPr id="5" name="Rectangle 4"/>
          <p:cNvSpPr/>
          <p:nvPr/>
        </p:nvSpPr>
        <p:spPr>
          <a:xfrm>
            <a:off x="685800" y="1389888"/>
            <a:ext cx="10835640" cy="15240"/>
          </a:xfrm>
          <a:prstGeom prst="rect">
            <a:avLst/>
          </a:prstGeom>
          <a:solidFill>
            <a:srgbClr val="D6DE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0561320" y="1837390"/>
            <a:ext cx="1828800" cy="41148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200" b="1" dirty="0">
                <a:solidFill>
                  <a:srgbClr val="142330"/>
                </a:solidFill>
                <a:latin typeface="Noto Sans KR"/>
              </a:rPr>
              <a:t>貴 中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818580" y="2681132"/>
            <a:ext cx="6341480" cy="830997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800" b="0" dirty="0" err="1">
                <a:solidFill>
                  <a:srgbClr val="191F23"/>
                </a:solidFill>
                <a:latin typeface="Noto Sans KR"/>
              </a:rPr>
              <a:t>貴社에서</a:t>
            </a:r>
            <a:r>
              <a:rPr sz="1800" b="0" dirty="0">
                <a:solidFill>
                  <a:srgbClr val="191F23"/>
                </a:solidFill>
                <a:latin typeface="Noto Sans KR"/>
              </a:rPr>
              <a:t> </a:t>
            </a:r>
            <a:r>
              <a:rPr sz="1800" b="0" dirty="0" err="1">
                <a:solidFill>
                  <a:srgbClr val="191F23"/>
                </a:solidFill>
                <a:latin typeface="Noto Sans KR"/>
              </a:rPr>
              <a:t>發注하는</a:t>
            </a:r>
            <a:r>
              <a:rPr sz="1800" b="0" dirty="0">
                <a:solidFill>
                  <a:srgbClr val="191F23"/>
                </a:solidFill>
                <a:latin typeface="Noto Sans KR"/>
              </a:rPr>
              <a:t> </a:t>
            </a:r>
            <a:r>
              <a:rPr sz="1800" b="0" dirty="0" err="1">
                <a:solidFill>
                  <a:srgbClr val="191F23"/>
                </a:solidFill>
                <a:latin typeface="Noto Sans KR"/>
              </a:rPr>
              <a:t>工事에</a:t>
            </a:r>
            <a:r>
              <a:rPr sz="1800" b="0" dirty="0">
                <a:solidFill>
                  <a:srgbClr val="191F23"/>
                </a:solidFill>
                <a:latin typeface="Noto Sans KR"/>
              </a:rPr>
              <a:t> </a:t>
            </a:r>
            <a:r>
              <a:rPr sz="1800" b="0" dirty="0" err="1">
                <a:solidFill>
                  <a:srgbClr val="191F23"/>
                </a:solidFill>
                <a:latin typeface="Noto Sans KR"/>
              </a:rPr>
              <a:t>都給指明을</a:t>
            </a:r>
            <a:r>
              <a:rPr sz="1800" b="0" dirty="0">
                <a:solidFill>
                  <a:srgbClr val="191F23"/>
                </a:solidFill>
                <a:latin typeface="Noto Sans KR"/>
              </a:rPr>
              <a:t> </a:t>
            </a:r>
            <a:r>
              <a:rPr sz="1800" b="0" dirty="0" err="1">
                <a:solidFill>
                  <a:srgbClr val="191F23"/>
                </a:solidFill>
                <a:latin typeface="Noto Sans KR"/>
              </a:rPr>
              <a:t>받고자</a:t>
            </a:r>
            <a:r>
              <a:rPr sz="1800" b="0" dirty="0">
                <a:solidFill>
                  <a:srgbClr val="191F23"/>
                </a:solidFill>
                <a:latin typeface="Noto Sans KR"/>
              </a:rPr>
              <a:t> </a:t>
            </a:r>
            <a:r>
              <a:rPr sz="1800" b="0" dirty="0" err="1">
                <a:solidFill>
                  <a:srgbClr val="191F23"/>
                </a:solidFill>
                <a:latin typeface="Noto Sans KR"/>
              </a:rPr>
              <a:t>別紙에</a:t>
            </a:r>
            <a:r>
              <a:rPr sz="1800" b="0" dirty="0">
                <a:solidFill>
                  <a:srgbClr val="191F23"/>
                </a:solidFill>
                <a:latin typeface="Noto Sans KR"/>
              </a:rPr>
              <a:t> </a:t>
            </a:r>
            <a:r>
              <a:rPr sz="1800" b="0" dirty="0" err="1">
                <a:solidFill>
                  <a:srgbClr val="191F23"/>
                </a:solidFill>
                <a:latin typeface="Noto Sans KR"/>
              </a:rPr>
              <a:t>關係書類를</a:t>
            </a:r>
            <a:endParaRPr lang="en-US" sz="1800" b="0" dirty="0">
              <a:solidFill>
                <a:srgbClr val="191F23"/>
              </a:solidFill>
              <a:latin typeface="Noto Sans KR"/>
            </a:endParaRPr>
          </a:p>
          <a:p>
            <a:pPr algn="ctr"/>
            <a:r>
              <a:rPr sz="1800" b="0" dirty="0">
                <a:solidFill>
                  <a:srgbClr val="191F23"/>
                </a:solidFill>
                <a:latin typeface="Noto Sans KR"/>
              </a:rPr>
              <a:t>
</a:t>
            </a:r>
            <a:r>
              <a:rPr sz="1800" b="0" dirty="0" err="1">
                <a:solidFill>
                  <a:srgbClr val="191F23"/>
                </a:solidFill>
                <a:latin typeface="Noto Sans KR"/>
              </a:rPr>
              <a:t>첨부하여</a:t>
            </a:r>
            <a:r>
              <a:rPr sz="1800" b="0" dirty="0">
                <a:solidFill>
                  <a:srgbClr val="191F23"/>
                </a:solidFill>
                <a:latin typeface="Noto Sans KR"/>
              </a:rPr>
              <a:t> </a:t>
            </a:r>
            <a:r>
              <a:rPr sz="1800" b="0" dirty="0" err="1">
                <a:solidFill>
                  <a:srgbClr val="191F23"/>
                </a:solidFill>
                <a:latin typeface="Noto Sans KR"/>
              </a:rPr>
              <a:t>提出하오니</a:t>
            </a:r>
            <a:r>
              <a:rPr sz="1800" b="0" dirty="0">
                <a:solidFill>
                  <a:srgbClr val="191F23"/>
                </a:solidFill>
                <a:latin typeface="Noto Sans KR"/>
              </a:rPr>
              <a:t> </a:t>
            </a:r>
            <a:r>
              <a:rPr sz="1800" b="0" dirty="0" err="1">
                <a:solidFill>
                  <a:srgbClr val="191F23"/>
                </a:solidFill>
                <a:latin typeface="Noto Sans KR"/>
              </a:rPr>
              <a:t>指名하여</a:t>
            </a:r>
            <a:r>
              <a:rPr sz="1800" b="0" dirty="0">
                <a:solidFill>
                  <a:srgbClr val="191F23"/>
                </a:solidFill>
                <a:latin typeface="Noto Sans KR"/>
              </a:rPr>
              <a:t> </a:t>
            </a:r>
            <a:r>
              <a:rPr sz="1800" b="0" dirty="0" err="1">
                <a:solidFill>
                  <a:srgbClr val="191F23"/>
                </a:solidFill>
                <a:latin typeface="Noto Sans KR"/>
              </a:rPr>
              <a:t>주심을</a:t>
            </a:r>
            <a:r>
              <a:rPr sz="1800" b="0" dirty="0">
                <a:solidFill>
                  <a:srgbClr val="191F23"/>
                </a:solidFill>
                <a:latin typeface="Noto Sans KR"/>
              </a:rPr>
              <a:t> </a:t>
            </a:r>
            <a:r>
              <a:rPr sz="1800" b="0" dirty="0" err="1">
                <a:solidFill>
                  <a:srgbClr val="191F23"/>
                </a:solidFill>
                <a:latin typeface="Noto Sans KR"/>
              </a:rPr>
              <a:t>所望하나이다</a:t>
            </a:r>
            <a:r>
              <a:rPr sz="1800" b="0" dirty="0">
                <a:solidFill>
                  <a:srgbClr val="191F23"/>
                </a:solidFill>
                <a:latin typeface="Noto Sans KR"/>
              </a:rPr>
              <a:t>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26679" y="4133087"/>
            <a:ext cx="3108960" cy="36576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r"/>
            <a:r>
              <a:rPr sz="1300" b="0">
                <a:solidFill>
                  <a:srgbClr val="64747E"/>
                </a:solidFill>
                <a:latin typeface="Noto Sans KR"/>
              </a:rPr>
              <a:t>2026年.   月.   日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046720" y="4663440"/>
            <a:ext cx="2651760" cy="73152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r"/>
            <a:r>
              <a:rPr sz="1500" b="1">
                <a:solidFill>
                  <a:srgbClr val="142330"/>
                </a:solidFill>
                <a:latin typeface="Noto Sans KR"/>
              </a:rPr>
              <a:t>㈜ 우리공영설비
대표이사 심혁세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768464" y="5623560"/>
            <a:ext cx="1930016" cy="153888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r"/>
            <a:r>
              <a:rPr sz="1000" b="0" dirty="0" err="1">
                <a:solidFill>
                  <a:srgbClr val="64747E"/>
                </a:solidFill>
                <a:latin typeface="Noto Sans KR"/>
              </a:rPr>
              <a:t>서울특별시</a:t>
            </a:r>
            <a:r>
              <a:rPr sz="1000" b="0" dirty="0">
                <a:solidFill>
                  <a:srgbClr val="64747E"/>
                </a:solidFill>
                <a:latin typeface="Noto Sans KR"/>
              </a:rPr>
              <a:t> </a:t>
            </a:r>
            <a:r>
              <a:rPr lang="ko-KR" altLang="en-US" sz="1000" dirty="0">
                <a:solidFill>
                  <a:srgbClr val="64747E"/>
                </a:solidFill>
                <a:latin typeface="Noto Sans KR"/>
              </a:rPr>
              <a:t>성북구</a:t>
            </a:r>
            <a:r>
              <a:rPr sz="1000" b="0" dirty="0">
                <a:solidFill>
                  <a:srgbClr val="64747E"/>
                </a:solidFill>
                <a:latin typeface="Noto Sans KR"/>
              </a:rPr>
              <a:t> </a:t>
            </a:r>
            <a:r>
              <a:rPr lang="ko-KR" altLang="en-US" sz="1000" b="0" dirty="0" err="1">
                <a:solidFill>
                  <a:srgbClr val="64747E"/>
                </a:solidFill>
                <a:latin typeface="Noto Sans KR"/>
              </a:rPr>
              <a:t>화랑로</a:t>
            </a:r>
            <a:r>
              <a:rPr lang="en-US" altLang="ko-KR" sz="1000" b="0" dirty="0">
                <a:solidFill>
                  <a:srgbClr val="64747E"/>
                </a:solidFill>
                <a:latin typeface="Noto Sans KR"/>
              </a:rPr>
              <a:t>27</a:t>
            </a:r>
            <a:r>
              <a:rPr lang="ko-KR" altLang="en-US" sz="1000" b="0" dirty="0">
                <a:solidFill>
                  <a:srgbClr val="64747E"/>
                </a:solidFill>
                <a:latin typeface="Noto Sans KR"/>
              </a:rPr>
              <a:t>길 </a:t>
            </a:r>
            <a:r>
              <a:rPr lang="en-US" altLang="ko-KR" sz="1000" b="0" dirty="0">
                <a:solidFill>
                  <a:srgbClr val="64747E"/>
                </a:solidFill>
                <a:latin typeface="Noto Sans KR"/>
              </a:rPr>
              <a:t>24</a:t>
            </a:r>
            <a:endParaRPr sz="1000" b="0" dirty="0">
              <a:solidFill>
                <a:srgbClr val="64747E"/>
              </a:solidFill>
              <a:latin typeface="Noto Sans KR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85800" y="6473952"/>
            <a:ext cx="10835640" cy="15240"/>
          </a:xfrm>
          <a:prstGeom prst="rect">
            <a:avLst/>
          </a:prstGeom>
          <a:solidFill>
            <a:srgbClr val="D6DE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685800" y="6510528"/>
            <a:ext cx="7772400" cy="201168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800" b="0">
                <a:solidFill>
                  <a:srgbClr val="64747E"/>
                </a:solidFill>
                <a:latin typeface="Noto Sans KR"/>
              </a:rPr>
              <a:t>㈜ 우리공영설비  ·  WOORI KONGYOUNG MECHANICAL Co., LTD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058400" y="6510528"/>
            <a:ext cx="1463040" cy="201168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r"/>
            <a:r>
              <a:rPr sz="800" b="0">
                <a:solidFill>
                  <a:srgbClr val="64747E"/>
                </a:solidFill>
                <a:latin typeface="Noto Sans KR"/>
              </a:rPr>
              <a:t>공 사 지 명 원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438912"/>
            <a:ext cx="2926080" cy="2560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900" b="1">
                <a:solidFill>
                  <a:srgbClr val="00709C"/>
                </a:solidFill>
                <a:latin typeface="Noto Sans KR"/>
              </a:rPr>
              <a:t>CONTENTS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749808"/>
            <a:ext cx="7772400" cy="566928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600" b="1">
                <a:solidFill>
                  <a:srgbClr val="142330"/>
                </a:solidFill>
                <a:latin typeface="Noto Sans KR"/>
              </a:rPr>
              <a:t>차례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972800" y="502920"/>
            <a:ext cx="502920" cy="27432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r"/>
            <a:r>
              <a:rPr sz="900" b="1">
                <a:solidFill>
                  <a:srgbClr val="64747E"/>
                </a:solidFill>
                <a:latin typeface="Noto Sans KR"/>
              </a:rPr>
              <a:t>03</a:t>
            </a:r>
          </a:p>
        </p:txBody>
      </p:sp>
      <p:sp>
        <p:nvSpPr>
          <p:cNvPr id="5" name="Rectangle 4"/>
          <p:cNvSpPr/>
          <p:nvPr/>
        </p:nvSpPr>
        <p:spPr>
          <a:xfrm>
            <a:off x="685800" y="1389888"/>
            <a:ext cx="10835640" cy="15240"/>
          </a:xfrm>
          <a:prstGeom prst="rect">
            <a:avLst/>
          </a:prstGeom>
          <a:solidFill>
            <a:srgbClr val="D6DE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960120" y="1691640"/>
            <a:ext cx="502920" cy="27432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1">
                <a:solidFill>
                  <a:srgbClr val="00709C"/>
                </a:solidFill>
                <a:latin typeface="Noto Sans KR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00200" y="1691640"/>
            <a:ext cx="7772400" cy="292608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>
                <a:solidFill>
                  <a:srgbClr val="142330"/>
                </a:solidFill>
                <a:latin typeface="Noto Sans KR"/>
              </a:rPr>
              <a:t>회사소개 · 회사현황 · 조직도</a:t>
            </a:r>
          </a:p>
        </p:txBody>
      </p:sp>
      <p:sp>
        <p:nvSpPr>
          <p:cNvPr id="8" name="Rectangle 7"/>
          <p:cNvSpPr/>
          <p:nvPr/>
        </p:nvSpPr>
        <p:spPr>
          <a:xfrm>
            <a:off x="1600200" y="2039112"/>
            <a:ext cx="8503920" cy="10160"/>
          </a:xfrm>
          <a:prstGeom prst="rect">
            <a:avLst/>
          </a:prstGeom>
          <a:solidFill>
            <a:srgbClr val="D6DE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960120" y="2203704"/>
            <a:ext cx="502920" cy="27432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1">
                <a:solidFill>
                  <a:srgbClr val="00709C"/>
                </a:solidFill>
                <a:latin typeface="Noto Sans KR"/>
              </a:rPr>
              <a:t>02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00200" y="2203704"/>
            <a:ext cx="7772400" cy="292608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>
                <a:solidFill>
                  <a:srgbClr val="142330"/>
                </a:solidFill>
                <a:latin typeface="Noto Sans KR"/>
              </a:rPr>
              <a:t>사업자등록증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600200" y="2551176"/>
            <a:ext cx="8503920" cy="10160"/>
          </a:xfrm>
          <a:prstGeom prst="rect">
            <a:avLst/>
          </a:prstGeom>
          <a:solidFill>
            <a:srgbClr val="D6DE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960120" y="2715768"/>
            <a:ext cx="502920" cy="27432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1">
                <a:solidFill>
                  <a:srgbClr val="00709C"/>
                </a:solidFill>
                <a:latin typeface="Noto Sans KR"/>
              </a:rPr>
              <a:t>03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00200" y="2715768"/>
            <a:ext cx="7772400" cy="292608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>
                <a:solidFill>
                  <a:srgbClr val="142330"/>
                </a:solidFill>
                <a:latin typeface="Noto Sans KR"/>
              </a:rPr>
              <a:t>전문건설업 · 소방공사업 · 신·재생에너지 등록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600200" y="3063240"/>
            <a:ext cx="8503920" cy="10160"/>
          </a:xfrm>
          <a:prstGeom prst="rect">
            <a:avLst/>
          </a:prstGeom>
          <a:solidFill>
            <a:srgbClr val="D6DE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960120" y="3227832"/>
            <a:ext cx="502920" cy="27432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1">
                <a:solidFill>
                  <a:srgbClr val="00709C"/>
                </a:solidFill>
                <a:latin typeface="Noto Sans KR"/>
              </a:rPr>
              <a:t>04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00200" y="3227832"/>
            <a:ext cx="7772400" cy="292608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>
                <a:solidFill>
                  <a:srgbClr val="142330"/>
                </a:solidFill>
                <a:latin typeface="Noto Sans KR"/>
              </a:rPr>
              <a:t>건설기술(기능) 인력보유현황</a:t>
            </a:r>
          </a:p>
        </p:txBody>
      </p:sp>
      <p:sp>
        <p:nvSpPr>
          <p:cNvPr id="17" name="Rectangle 16"/>
          <p:cNvSpPr/>
          <p:nvPr/>
        </p:nvSpPr>
        <p:spPr>
          <a:xfrm>
            <a:off x="1600200" y="3575304"/>
            <a:ext cx="8503920" cy="10160"/>
          </a:xfrm>
          <a:prstGeom prst="rect">
            <a:avLst/>
          </a:prstGeom>
          <a:solidFill>
            <a:srgbClr val="D6DE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960120" y="3739896"/>
            <a:ext cx="502920" cy="27432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1">
                <a:solidFill>
                  <a:srgbClr val="00709C"/>
                </a:solidFill>
                <a:latin typeface="Noto Sans KR"/>
              </a:rPr>
              <a:t>05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600200" y="3739896"/>
            <a:ext cx="7772400" cy="292608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>
                <a:solidFill>
                  <a:srgbClr val="142330"/>
                </a:solidFill>
                <a:latin typeface="Noto Sans KR"/>
              </a:rPr>
              <a:t>국가기술 보유자격증</a:t>
            </a:r>
          </a:p>
        </p:txBody>
      </p:sp>
      <p:sp>
        <p:nvSpPr>
          <p:cNvPr id="20" name="Rectangle 19"/>
          <p:cNvSpPr/>
          <p:nvPr/>
        </p:nvSpPr>
        <p:spPr>
          <a:xfrm>
            <a:off x="1600200" y="4087368"/>
            <a:ext cx="8503920" cy="10160"/>
          </a:xfrm>
          <a:prstGeom prst="rect">
            <a:avLst/>
          </a:prstGeom>
          <a:solidFill>
            <a:srgbClr val="D6DE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960120" y="4251960"/>
            <a:ext cx="502920" cy="27432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1">
                <a:solidFill>
                  <a:srgbClr val="00709C"/>
                </a:solidFill>
                <a:latin typeface="Noto Sans KR"/>
              </a:rPr>
              <a:t>06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600200" y="4251960"/>
            <a:ext cx="7772400" cy="292608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>
                <a:solidFill>
                  <a:srgbClr val="142330"/>
                </a:solidFill>
                <a:latin typeface="Noto Sans KR"/>
              </a:rPr>
              <a:t>사용인감계</a:t>
            </a:r>
          </a:p>
        </p:txBody>
      </p:sp>
      <p:sp>
        <p:nvSpPr>
          <p:cNvPr id="23" name="Rectangle 22"/>
          <p:cNvSpPr/>
          <p:nvPr/>
        </p:nvSpPr>
        <p:spPr>
          <a:xfrm>
            <a:off x="1600200" y="4599432"/>
            <a:ext cx="8503920" cy="10160"/>
          </a:xfrm>
          <a:prstGeom prst="rect">
            <a:avLst/>
          </a:prstGeom>
          <a:solidFill>
            <a:srgbClr val="D6DE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960120" y="4764024"/>
            <a:ext cx="502920" cy="27432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1">
                <a:solidFill>
                  <a:srgbClr val="00709C"/>
                </a:solidFill>
                <a:latin typeface="Noto Sans KR"/>
              </a:rPr>
              <a:t>07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600200" y="4764024"/>
            <a:ext cx="7772400" cy="292608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>
                <a:solidFill>
                  <a:srgbClr val="142330"/>
                </a:solidFill>
                <a:latin typeface="Noto Sans KR"/>
              </a:rPr>
              <a:t>주요 공사 실적</a:t>
            </a:r>
          </a:p>
        </p:txBody>
      </p:sp>
      <p:sp>
        <p:nvSpPr>
          <p:cNvPr id="26" name="Rectangle 25"/>
          <p:cNvSpPr/>
          <p:nvPr/>
        </p:nvSpPr>
        <p:spPr>
          <a:xfrm>
            <a:off x="1600200" y="5111496"/>
            <a:ext cx="8503920" cy="10160"/>
          </a:xfrm>
          <a:prstGeom prst="rect">
            <a:avLst/>
          </a:prstGeom>
          <a:solidFill>
            <a:srgbClr val="D6DE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960120" y="5276088"/>
            <a:ext cx="502920" cy="27432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1">
                <a:solidFill>
                  <a:srgbClr val="00709C"/>
                </a:solidFill>
                <a:latin typeface="Noto Sans KR"/>
              </a:rPr>
              <a:t>08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600200" y="5276088"/>
            <a:ext cx="7772400" cy="292608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>
                <a:solidFill>
                  <a:srgbClr val="142330"/>
                </a:solidFill>
                <a:latin typeface="Noto Sans KR"/>
              </a:rPr>
              <a:t>사업장 위치도</a:t>
            </a:r>
          </a:p>
        </p:txBody>
      </p:sp>
      <p:sp>
        <p:nvSpPr>
          <p:cNvPr id="29" name="Rectangle 28"/>
          <p:cNvSpPr/>
          <p:nvPr/>
        </p:nvSpPr>
        <p:spPr>
          <a:xfrm>
            <a:off x="1600200" y="5623560"/>
            <a:ext cx="8503920" cy="10160"/>
          </a:xfrm>
          <a:prstGeom prst="rect">
            <a:avLst/>
          </a:prstGeom>
          <a:solidFill>
            <a:srgbClr val="D6DE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Rectangle 29"/>
          <p:cNvSpPr/>
          <p:nvPr/>
        </p:nvSpPr>
        <p:spPr>
          <a:xfrm>
            <a:off x="685800" y="6473952"/>
            <a:ext cx="10835640" cy="15240"/>
          </a:xfrm>
          <a:prstGeom prst="rect">
            <a:avLst/>
          </a:prstGeom>
          <a:solidFill>
            <a:srgbClr val="D6DE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TextBox 30"/>
          <p:cNvSpPr txBox="1"/>
          <p:nvPr/>
        </p:nvSpPr>
        <p:spPr>
          <a:xfrm>
            <a:off x="685800" y="6510528"/>
            <a:ext cx="7772400" cy="201168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800" b="0">
                <a:solidFill>
                  <a:srgbClr val="64747E"/>
                </a:solidFill>
                <a:latin typeface="Noto Sans KR"/>
              </a:rPr>
              <a:t>㈜ 우리공영설비  ·  WOORI KONGYOUNG MECHANICAL Co., LTD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0058400" y="6510528"/>
            <a:ext cx="1463040" cy="201168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r"/>
            <a:r>
              <a:rPr sz="800" b="0">
                <a:solidFill>
                  <a:srgbClr val="64747E"/>
                </a:solidFill>
                <a:latin typeface="Noto Sans KR"/>
              </a:rPr>
              <a:t>공 사 지 명 원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438912"/>
            <a:ext cx="2926080" cy="2560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900" b="1">
                <a:solidFill>
                  <a:srgbClr val="00709C"/>
                </a:solidFill>
                <a:latin typeface="Noto Sans KR"/>
              </a:rPr>
              <a:t>ABOUT WOORI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749808"/>
            <a:ext cx="7772400" cy="566928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600" b="1">
                <a:solidFill>
                  <a:srgbClr val="142330"/>
                </a:solidFill>
                <a:latin typeface="Noto Sans KR"/>
              </a:rPr>
              <a:t>회사소개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972800" y="502920"/>
            <a:ext cx="502920" cy="27432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r"/>
            <a:r>
              <a:rPr sz="900" b="1">
                <a:solidFill>
                  <a:srgbClr val="64747E"/>
                </a:solidFill>
                <a:latin typeface="Noto Sans KR"/>
              </a:rPr>
              <a:t>04</a:t>
            </a:r>
          </a:p>
        </p:txBody>
      </p:sp>
      <p:sp>
        <p:nvSpPr>
          <p:cNvPr id="5" name="Rectangle 4"/>
          <p:cNvSpPr/>
          <p:nvPr/>
        </p:nvSpPr>
        <p:spPr>
          <a:xfrm>
            <a:off x="685800" y="1389888"/>
            <a:ext cx="10835640" cy="15240"/>
          </a:xfrm>
          <a:prstGeom prst="rect">
            <a:avLst/>
          </a:prstGeom>
          <a:solidFill>
            <a:srgbClr val="D6DE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777240" y="1783080"/>
            <a:ext cx="5120640" cy="105156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400" b="1">
                <a:solidFill>
                  <a:srgbClr val="142330"/>
                </a:solidFill>
                <a:latin typeface="Noto Sans KR"/>
              </a:rPr>
              <a:t>고객만족을 제일의 사명으로,
최상의 품질과 기술력을 다집니다.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126480" y="1691640"/>
            <a:ext cx="5405326" cy="288540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50" b="0" dirty="0" err="1">
                <a:solidFill>
                  <a:srgbClr val="191F23"/>
                </a:solidFill>
                <a:latin typeface="Noto Sans KR"/>
              </a:rPr>
              <a:t>안녕하십니까</a:t>
            </a:r>
            <a:r>
              <a:rPr sz="1250" b="0" dirty="0">
                <a:solidFill>
                  <a:srgbClr val="191F23"/>
                </a:solidFill>
                <a:latin typeface="Noto Sans KR"/>
              </a:rPr>
              <a:t>?
</a:t>
            </a:r>
            <a:endParaRPr lang="en-US" sz="1250" b="0" dirty="0">
              <a:solidFill>
                <a:srgbClr val="191F23"/>
              </a:solidFill>
              <a:latin typeface="Noto Sans KR"/>
            </a:endParaRPr>
          </a:p>
          <a:p>
            <a:pPr algn="l"/>
            <a:r>
              <a:rPr sz="1250" b="0" dirty="0">
                <a:solidFill>
                  <a:srgbClr val="191F23"/>
                </a:solidFill>
                <a:latin typeface="Noto Sans KR"/>
              </a:rPr>
              <a:t>
㈜</a:t>
            </a:r>
            <a:r>
              <a:rPr sz="1250" b="0" dirty="0" err="1">
                <a:solidFill>
                  <a:srgbClr val="191F23"/>
                </a:solidFill>
                <a:latin typeface="Noto Sans KR"/>
              </a:rPr>
              <a:t>우리공영설비는</a:t>
            </a:r>
            <a:r>
              <a:rPr sz="1250" b="0" dirty="0">
                <a:solidFill>
                  <a:srgbClr val="191F23"/>
                </a:solidFill>
                <a:latin typeface="Noto Sans KR"/>
              </a:rPr>
              <a:t> 2006년 1월 2일 </a:t>
            </a:r>
            <a:r>
              <a:rPr sz="1250" b="0" dirty="0" err="1">
                <a:solidFill>
                  <a:srgbClr val="191F23"/>
                </a:solidFill>
                <a:latin typeface="Noto Sans KR"/>
              </a:rPr>
              <a:t>기계설비</a:t>
            </a:r>
            <a:r>
              <a:rPr sz="1250" b="0" dirty="0">
                <a:solidFill>
                  <a:srgbClr val="191F23"/>
                </a:solidFill>
                <a:latin typeface="Noto Sans KR"/>
              </a:rPr>
              <a:t> </a:t>
            </a:r>
            <a:r>
              <a:rPr sz="1250" b="0" dirty="0" err="1">
                <a:solidFill>
                  <a:srgbClr val="191F23"/>
                </a:solidFill>
                <a:latin typeface="Noto Sans KR"/>
              </a:rPr>
              <a:t>공사업으로</a:t>
            </a:r>
            <a:r>
              <a:rPr sz="1250" b="0" dirty="0">
                <a:solidFill>
                  <a:srgbClr val="191F23"/>
                </a:solidFill>
                <a:latin typeface="Noto Sans KR"/>
              </a:rPr>
              <a:t> </a:t>
            </a:r>
            <a:r>
              <a:rPr sz="1250" b="0" dirty="0" err="1">
                <a:solidFill>
                  <a:srgbClr val="191F23"/>
                </a:solidFill>
                <a:latin typeface="Noto Sans KR"/>
              </a:rPr>
              <a:t>시작하였습니다</a:t>
            </a:r>
            <a:r>
              <a:rPr sz="1250" b="0" dirty="0">
                <a:solidFill>
                  <a:srgbClr val="191F23"/>
                </a:solidFill>
                <a:latin typeface="Noto Sans KR"/>
              </a:rPr>
              <a:t>.</a:t>
            </a:r>
            <a:endParaRPr lang="en-US" sz="1250" b="0" dirty="0">
              <a:solidFill>
                <a:srgbClr val="191F23"/>
              </a:solidFill>
              <a:latin typeface="Noto Sans KR"/>
            </a:endParaRPr>
          </a:p>
          <a:p>
            <a:pPr algn="l"/>
            <a:r>
              <a:rPr sz="1250" b="0" dirty="0">
                <a:solidFill>
                  <a:srgbClr val="191F23"/>
                </a:solidFill>
                <a:latin typeface="Noto Sans KR"/>
              </a:rPr>
              <a:t>
</a:t>
            </a:r>
            <a:r>
              <a:rPr sz="1250" b="0" dirty="0" err="1">
                <a:solidFill>
                  <a:srgbClr val="191F23"/>
                </a:solidFill>
                <a:latin typeface="Noto Sans KR"/>
              </a:rPr>
              <a:t>창립 이래</a:t>
            </a:r>
            <a:r>
              <a:rPr sz="1250" b="0" dirty="0">
                <a:solidFill>
                  <a:srgbClr val="191F23"/>
                </a:solidFill>
                <a:latin typeface="Noto Sans KR"/>
              </a:rPr>
              <a:t> </a:t>
            </a:r>
            <a:r>
              <a:rPr sz="1250" b="0" dirty="0" err="1">
                <a:solidFill>
                  <a:srgbClr val="191F23"/>
                </a:solidFill>
                <a:latin typeface="Noto Sans KR"/>
              </a:rPr>
              <a:t>무재해 · 무하자 · 성실시공을</a:t>
            </a:r>
            <a:r>
              <a:rPr sz="1250" b="0" dirty="0">
                <a:solidFill>
                  <a:srgbClr val="191F23"/>
                </a:solidFill>
                <a:latin typeface="Noto Sans KR"/>
              </a:rPr>
              <a:t> </a:t>
            </a:r>
            <a:r>
              <a:rPr sz="1250" b="0" dirty="0" err="1">
                <a:solidFill>
                  <a:srgbClr val="191F23"/>
                </a:solidFill>
                <a:latin typeface="Noto Sans KR"/>
              </a:rPr>
              <a:t>모토로</a:t>
            </a:r>
            <a:r>
              <a:rPr sz="1250" b="0" dirty="0">
                <a:solidFill>
                  <a:srgbClr val="191F23"/>
                </a:solidFill>
                <a:latin typeface="Noto Sans KR"/>
              </a:rPr>
              <a:t> </a:t>
            </a:r>
            <a:r>
              <a:rPr sz="1250" b="0" dirty="0" err="1">
                <a:solidFill>
                  <a:srgbClr val="191F23"/>
                </a:solidFill>
                <a:latin typeface="Noto Sans KR"/>
              </a:rPr>
              <a:t>책임</a:t>
            </a:r>
            <a:r>
              <a:rPr sz="1250" b="0" dirty="0">
                <a:solidFill>
                  <a:srgbClr val="191F23"/>
                </a:solidFill>
                <a:latin typeface="Noto Sans KR"/>
              </a:rPr>
              <a:t> </a:t>
            </a:r>
            <a:r>
              <a:rPr sz="1250" b="0" dirty="0" err="1">
                <a:solidFill>
                  <a:srgbClr val="191F23"/>
                </a:solidFill>
                <a:latin typeface="Noto Sans KR"/>
              </a:rPr>
              <a:t>시공과</a:t>
            </a:r>
            <a:r>
              <a:rPr sz="1250" b="0" dirty="0">
                <a:solidFill>
                  <a:srgbClr val="191F23"/>
                </a:solidFill>
                <a:latin typeface="Noto Sans KR"/>
              </a:rPr>
              <a:t> </a:t>
            </a:r>
            <a:r>
              <a:rPr sz="1250" b="0" dirty="0" err="1">
                <a:solidFill>
                  <a:srgbClr val="191F23"/>
                </a:solidFill>
                <a:latin typeface="Noto Sans KR"/>
              </a:rPr>
              <a:t>안전</a:t>
            </a:r>
            <a:r>
              <a:rPr sz="1250" b="0" dirty="0">
                <a:solidFill>
                  <a:srgbClr val="191F23"/>
                </a:solidFill>
                <a:latin typeface="Noto Sans KR"/>
              </a:rPr>
              <a:t> </a:t>
            </a:r>
            <a:r>
              <a:rPr sz="1250" b="0" dirty="0" err="1">
                <a:solidFill>
                  <a:srgbClr val="191F23"/>
                </a:solidFill>
                <a:latin typeface="Noto Sans KR"/>
              </a:rPr>
              <a:t>관리를</a:t>
            </a:r>
            <a:r>
              <a:rPr sz="1250" b="0" dirty="0">
                <a:solidFill>
                  <a:srgbClr val="191F23"/>
                </a:solidFill>
                <a:latin typeface="Noto Sans KR"/>
              </a:rPr>
              <a:t> </a:t>
            </a:r>
            <a:r>
              <a:rPr sz="1250" b="0" dirty="0" err="1">
                <a:solidFill>
                  <a:srgbClr val="191F23"/>
                </a:solidFill>
                <a:latin typeface="Noto Sans KR"/>
              </a:rPr>
              <a:t>생활화하며</a:t>
            </a:r>
            <a:r>
              <a:rPr sz="1250" b="0" dirty="0">
                <a:solidFill>
                  <a:srgbClr val="191F23"/>
                </a:solidFill>
                <a:latin typeface="Noto Sans KR"/>
              </a:rPr>
              <a:t>,
</a:t>
            </a:r>
            <a:endParaRPr lang="en-US" sz="1250" b="0" dirty="0">
              <a:solidFill>
                <a:srgbClr val="191F23"/>
              </a:solidFill>
              <a:latin typeface="Noto Sans KR"/>
            </a:endParaRPr>
          </a:p>
          <a:p>
            <a:pPr algn="l"/>
            <a:r>
              <a:rPr sz="1250" b="0" dirty="0" err="1">
                <a:solidFill>
                  <a:srgbClr val="191F23"/>
                </a:solidFill>
                <a:latin typeface="Noto Sans KR"/>
              </a:rPr>
              <a:t>완벽</a:t>
            </a:r>
            <a:r>
              <a:rPr sz="1250" b="0" dirty="0">
                <a:solidFill>
                  <a:srgbClr val="191F23"/>
                </a:solidFill>
                <a:latin typeface="Noto Sans KR"/>
              </a:rPr>
              <a:t> </a:t>
            </a:r>
            <a:r>
              <a:rPr sz="1250" b="0" dirty="0" err="1">
                <a:solidFill>
                  <a:srgbClr val="191F23"/>
                </a:solidFill>
                <a:latin typeface="Noto Sans KR"/>
              </a:rPr>
              <a:t>시공을</a:t>
            </a:r>
            <a:r>
              <a:rPr sz="1250" b="0" dirty="0">
                <a:solidFill>
                  <a:srgbClr val="191F23"/>
                </a:solidFill>
                <a:latin typeface="Noto Sans KR"/>
              </a:rPr>
              <a:t> </a:t>
            </a:r>
            <a:r>
              <a:rPr sz="1250" b="0" dirty="0" err="1">
                <a:solidFill>
                  <a:srgbClr val="191F23"/>
                </a:solidFill>
                <a:latin typeface="Noto Sans KR"/>
              </a:rPr>
              <a:t>위해</a:t>
            </a:r>
            <a:r>
              <a:rPr sz="1250" b="0" dirty="0">
                <a:solidFill>
                  <a:srgbClr val="191F23"/>
                </a:solidFill>
                <a:latin typeface="Noto Sans KR"/>
              </a:rPr>
              <a:t> 전 </a:t>
            </a:r>
            <a:r>
              <a:rPr sz="1250" b="0" dirty="0" err="1">
                <a:solidFill>
                  <a:srgbClr val="191F23"/>
                </a:solidFill>
                <a:latin typeface="Noto Sans KR"/>
              </a:rPr>
              <a:t>임직원이</a:t>
            </a:r>
            <a:r>
              <a:rPr sz="1250" b="0" dirty="0">
                <a:solidFill>
                  <a:srgbClr val="191F23"/>
                </a:solidFill>
                <a:latin typeface="Noto Sans KR"/>
              </a:rPr>
              <a:t> </a:t>
            </a:r>
            <a:r>
              <a:rPr sz="1250" b="0" dirty="0" err="1">
                <a:solidFill>
                  <a:srgbClr val="191F23"/>
                </a:solidFill>
                <a:latin typeface="Noto Sans KR"/>
              </a:rPr>
              <a:t>노력하고</a:t>
            </a:r>
            <a:r>
              <a:rPr sz="1250" b="0" dirty="0">
                <a:solidFill>
                  <a:srgbClr val="191F23"/>
                </a:solidFill>
                <a:latin typeface="Noto Sans KR"/>
              </a:rPr>
              <a:t> </a:t>
            </a:r>
            <a:r>
              <a:rPr sz="1250" b="0" dirty="0" err="1">
                <a:solidFill>
                  <a:srgbClr val="191F23"/>
                </a:solidFill>
                <a:latin typeface="Noto Sans KR"/>
              </a:rPr>
              <a:t>있습니다</a:t>
            </a:r>
            <a:r>
              <a:rPr sz="1250" b="0" dirty="0">
                <a:solidFill>
                  <a:srgbClr val="191F23"/>
                </a:solidFill>
                <a:latin typeface="Noto Sans KR"/>
              </a:rPr>
              <a:t>.</a:t>
            </a:r>
            <a:endParaRPr lang="en-US" sz="1250" b="0" dirty="0">
              <a:solidFill>
                <a:srgbClr val="191F23"/>
              </a:solidFill>
              <a:latin typeface="Noto Sans KR"/>
            </a:endParaRPr>
          </a:p>
          <a:p>
            <a:pPr algn="l"/>
            <a:r>
              <a:rPr sz="1250" b="0" dirty="0">
                <a:solidFill>
                  <a:srgbClr val="191F23"/>
                </a:solidFill>
                <a:latin typeface="Noto Sans KR"/>
              </a:rPr>
              <a:t>
</a:t>
            </a:r>
            <a:r>
              <a:rPr sz="1250" b="0" dirty="0" err="1">
                <a:solidFill>
                  <a:srgbClr val="191F23"/>
                </a:solidFill>
                <a:latin typeface="Noto Sans KR"/>
              </a:rPr>
              <a:t>삼성전자</a:t>
            </a:r>
            <a:r>
              <a:rPr sz="1250" b="0" dirty="0">
                <a:solidFill>
                  <a:srgbClr val="191F23"/>
                </a:solidFill>
                <a:latin typeface="Noto Sans KR"/>
              </a:rPr>
              <a:t>, CJ CGV, ㈜</a:t>
            </a:r>
            <a:r>
              <a:rPr sz="1250" b="0" dirty="0" err="1">
                <a:solidFill>
                  <a:srgbClr val="191F23"/>
                </a:solidFill>
                <a:latin typeface="Noto Sans KR"/>
              </a:rPr>
              <a:t>HK스페이스</a:t>
            </a:r>
            <a:r>
              <a:rPr sz="1250" b="0" dirty="0">
                <a:solidFill>
                  <a:srgbClr val="191F23"/>
                </a:solidFill>
                <a:latin typeface="Noto Sans KR"/>
              </a:rPr>
              <a:t>, </a:t>
            </a:r>
            <a:r>
              <a:rPr sz="1250" b="0" dirty="0" err="1">
                <a:solidFill>
                  <a:srgbClr val="191F23"/>
                </a:solidFill>
                <a:latin typeface="Noto Sans KR"/>
              </a:rPr>
              <a:t>동우공영</a:t>
            </a:r>
            <a:r>
              <a:rPr sz="1250" b="0" dirty="0">
                <a:solidFill>
                  <a:srgbClr val="191F23"/>
                </a:solidFill>
                <a:latin typeface="Noto Sans KR"/>
              </a:rPr>
              <a:t>㈜, </a:t>
            </a:r>
            <a:r>
              <a:rPr sz="1250" b="0" dirty="0" err="1">
                <a:solidFill>
                  <a:srgbClr val="191F23"/>
                </a:solidFill>
                <a:latin typeface="Noto Sans KR"/>
              </a:rPr>
              <a:t>S.P.C그룹</a:t>
            </a:r>
            <a:r>
              <a:rPr sz="1250" b="0" dirty="0">
                <a:solidFill>
                  <a:srgbClr val="191F23"/>
                </a:solidFill>
                <a:latin typeface="Noto Sans KR"/>
              </a:rPr>
              <a:t>, ㈜</a:t>
            </a:r>
            <a:r>
              <a:rPr sz="1250" b="0" dirty="0" err="1">
                <a:solidFill>
                  <a:srgbClr val="191F23"/>
                </a:solidFill>
                <a:latin typeface="Noto Sans KR"/>
              </a:rPr>
              <a:t>호텔신라</a:t>
            </a:r>
            <a:r>
              <a:rPr sz="1250" b="0" dirty="0">
                <a:solidFill>
                  <a:srgbClr val="191F23"/>
                </a:solidFill>
                <a:latin typeface="Noto Sans KR"/>
              </a:rPr>
              <a:t>,</a:t>
            </a:r>
            <a:endParaRPr lang="en-US" sz="1250" b="0" dirty="0">
              <a:solidFill>
                <a:srgbClr val="191F23"/>
              </a:solidFill>
              <a:latin typeface="Noto Sans KR"/>
            </a:endParaRPr>
          </a:p>
          <a:p>
            <a:pPr algn="l"/>
            <a:r>
              <a:rPr sz="1250" b="0" dirty="0">
                <a:solidFill>
                  <a:srgbClr val="191F23"/>
                </a:solidFill>
                <a:latin typeface="Noto Sans KR"/>
              </a:rPr>
              <a:t>
㈜</a:t>
            </a:r>
            <a:r>
              <a:rPr sz="1250" b="0" dirty="0" err="1">
                <a:solidFill>
                  <a:srgbClr val="191F23"/>
                </a:solidFill>
                <a:latin typeface="Noto Sans KR"/>
              </a:rPr>
              <a:t>파리크라상</a:t>
            </a:r>
            <a:r>
              <a:rPr sz="1250" b="0" dirty="0">
                <a:solidFill>
                  <a:srgbClr val="191F23"/>
                </a:solidFill>
                <a:latin typeface="Noto Sans KR"/>
              </a:rPr>
              <a:t>, ㈜</a:t>
            </a:r>
            <a:r>
              <a:rPr sz="1250" b="0" dirty="0" err="1">
                <a:solidFill>
                  <a:srgbClr val="191F23"/>
                </a:solidFill>
                <a:latin typeface="Noto Sans KR"/>
              </a:rPr>
              <a:t>은민에스앤디</a:t>
            </a:r>
            <a:r>
              <a:rPr sz="1250" b="0" dirty="0">
                <a:solidFill>
                  <a:srgbClr val="191F23"/>
                </a:solidFill>
                <a:latin typeface="Noto Sans KR"/>
              </a:rPr>
              <a:t>, ㈜</a:t>
            </a:r>
            <a:r>
              <a:rPr sz="1250" b="0" dirty="0" err="1">
                <a:solidFill>
                  <a:srgbClr val="191F23"/>
                </a:solidFill>
                <a:latin typeface="Noto Sans KR"/>
              </a:rPr>
              <a:t>서전인테리어</a:t>
            </a:r>
            <a:r>
              <a:rPr sz="1250" b="0" dirty="0">
                <a:solidFill>
                  <a:srgbClr val="191F23"/>
                </a:solidFill>
                <a:latin typeface="Noto Sans KR"/>
              </a:rPr>
              <a:t>, ㈜</a:t>
            </a:r>
            <a:r>
              <a:rPr sz="1250" b="0" dirty="0" err="1">
                <a:solidFill>
                  <a:srgbClr val="191F23"/>
                </a:solidFill>
                <a:latin typeface="Noto Sans KR"/>
              </a:rPr>
              <a:t>국보디자인</a:t>
            </a:r>
            <a:r>
              <a:rPr sz="1250" b="0" dirty="0">
                <a:solidFill>
                  <a:srgbClr val="191F23"/>
                </a:solidFill>
                <a:latin typeface="Noto Sans KR"/>
              </a:rPr>
              <a:t>,</a:t>
            </a:r>
            <a:endParaRPr lang="en-US" sz="1250" b="0" dirty="0">
              <a:solidFill>
                <a:srgbClr val="191F23"/>
              </a:solidFill>
              <a:latin typeface="Noto Sans KR"/>
            </a:endParaRPr>
          </a:p>
          <a:p>
            <a:pPr algn="l"/>
            <a:r>
              <a:rPr sz="1250" b="0" dirty="0">
                <a:solidFill>
                  <a:srgbClr val="191F23"/>
                </a:solidFill>
                <a:latin typeface="Noto Sans KR"/>
              </a:rPr>
              <a:t>
㈜</a:t>
            </a:r>
            <a:r>
              <a:rPr sz="1250" b="0" dirty="0" err="1">
                <a:solidFill>
                  <a:srgbClr val="191F23"/>
                </a:solidFill>
                <a:latin typeface="Noto Sans KR"/>
              </a:rPr>
              <a:t>리움피앤씨</a:t>
            </a:r>
            <a:r>
              <a:rPr sz="1250" b="0" dirty="0">
                <a:solidFill>
                  <a:srgbClr val="191F23"/>
                </a:solidFill>
                <a:latin typeface="Noto Sans KR"/>
              </a:rPr>
              <a:t>, </a:t>
            </a:r>
            <a:r>
              <a:rPr sz="1250" b="0" dirty="0" err="1">
                <a:solidFill>
                  <a:srgbClr val="191F23"/>
                </a:solidFill>
                <a:latin typeface="Noto Sans KR"/>
              </a:rPr>
              <a:t>대연종합건설</a:t>
            </a:r>
            <a:r>
              <a:rPr sz="1250" b="0" dirty="0">
                <a:solidFill>
                  <a:srgbClr val="191F23"/>
                </a:solidFill>
                <a:latin typeface="Noto Sans KR"/>
              </a:rPr>
              <a:t>㈜, ㈜</a:t>
            </a:r>
            <a:r>
              <a:rPr sz="1250" b="0" dirty="0" err="1">
                <a:solidFill>
                  <a:srgbClr val="191F23"/>
                </a:solidFill>
                <a:latin typeface="Noto Sans KR"/>
              </a:rPr>
              <a:t>샘코파트너스</a:t>
            </a:r>
            <a:r>
              <a:rPr sz="1250" b="0" dirty="0">
                <a:solidFill>
                  <a:srgbClr val="191F23"/>
                </a:solidFill>
                <a:latin typeface="Noto Sans KR"/>
              </a:rPr>
              <a:t> </a:t>
            </a:r>
            <a:r>
              <a:rPr sz="1250" b="0" dirty="0" err="1">
                <a:solidFill>
                  <a:srgbClr val="191F23"/>
                </a:solidFill>
                <a:latin typeface="Noto Sans KR"/>
              </a:rPr>
              <a:t>등과</a:t>
            </a:r>
            <a:r>
              <a:rPr sz="1250" b="0" dirty="0">
                <a:solidFill>
                  <a:srgbClr val="191F23"/>
                </a:solidFill>
                <a:latin typeface="Noto Sans KR"/>
              </a:rPr>
              <a:t> </a:t>
            </a:r>
            <a:r>
              <a:rPr sz="1250" b="0" dirty="0" err="1">
                <a:solidFill>
                  <a:srgbClr val="191F23"/>
                </a:solidFill>
                <a:latin typeface="Noto Sans KR"/>
              </a:rPr>
              <a:t>협력하고</a:t>
            </a:r>
            <a:r>
              <a:rPr sz="1250" b="0" dirty="0">
                <a:solidFill>
                  <a:srgbClr val="191F23"/>
                </a:solidFill>
                <a:latin typeface="Noto Sans KR"/>
              </a:rPr>
              <a:t> </a:t>
            </a:r>
            <a:r>
              <a:rPr sz="1250" b="0" dirty="0" err="1">
                <a:solidFill>
                  <a:srgbClr val="191F23"/>
                </a:solidFill>
                <a:latin typeface="Noto Sans KR"/>
              </a:rPr>
              <a:t>있습니다</a:t>
            </a:r>
            <a:r>
              <a:rPr sz="1250" b="0" dirty="0">
                <a:solidFill>
                  <a:srgbClr val="191F23"/>
                </a:solidFill>
                <a:latin typeface="Noto Sans KR"/>
              </a:rPr>
              <a:t>.</a:t>
            </a:r>
          </a:p>
        </p:txBody>
      </p:sp>
      <p:sp>
        <p:nvSpPr>
          <p:cNvPr id="8" name="Rectangle 7"/>
          <p:cNvSpPr/>
          <p:nvPr/>
        </p:nvSpPr>
        <p:spPr>
          <a:xfrm>
            <a:off x="777240" y="5440680"/>
            <a:ext cx="10241280" cy="25400"/>
          </a:xfrm>
          <a:prstGeom prst="rect">
            <a:avLst/>
          </a:prstGeom>
          <a:solidFill>
            <a:srgbClr val="00709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777240" y="5623560"/>
            <a:ext cx="4572000" cy="27432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100" b="1">
                <a:solidFill>
                  <a:srgbClr val="142330"/>
                </a:solidFill>
                <a:latin typeface="Noto Sans KR"/>
              </a:rPr>
              <a:t>㈜우리공영설비  ·  대표이사 심혁세</a:t>
            </a:r>
          </a:p>
        </p:txBody>
      </p:sp>
      <p:sp>
        <p:nvSpPr>
          <p:cNvPr id="10" name="Rectangle 9"/>
          <p:cNvSpPr/>
          <p:nvPr/>
        </p:nvSpPr>
        <p:spPr>
          <a:xfrm>
            <a:off x="685800" y="6473952"/>
            <a:ext cx="10835640" cy="15240"/>
          </a:xfrm>
          <a:prstGeom prst="rect">
            <a:avLst/>
          </a:prstGeom>
          <a:solidFill>
            <a:srgbClr val="D6DE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685800" y="6510528"/>
            <a:ext cx="7772400" cy="201168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800" b="0">
                <a:solidFill>
                  <a:srgbClr val="64747E"/>
                </a:solidFill>
                <a:latin typeface="Noto Sans KR"/>
              </a:rPr>
              <a:t>㈜ 우리공영설비  ·  WOORI KONGYOUNG MECHANICAL Co., LTD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058400" y="6510528"/>
            <a:ext cx="1463040" cy="201168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r"/>
            <a:r>
              <a:rPr sz="800" b="0">
                <a:solidFill>
                  <a:srgbClr val="64747E"/>
                </a:solidFill>
                <a:latin typeface="Noto Sans KR"/>
              </a:rPr>
              <a:t>공 사 지 명 원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438912"/>
            <a:ext cx="2926080" cy="2560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900" b="1">
                <a:solidFill>
                  <a:srgbClr val="00709C"/>
                </a:solidFill>
                <a:latin typeface="Noto Sans KR"/>
              </a:rPr>
              <a:t>COMPANY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749808"/>
            <a:ext cx="7772400" cy="566928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600" b="1">
                <a:solidFill>
                  <a:srgbClr val="142330"/>
                </a:solidFill>
                <a:latin typeface="Noto Sans KR"/>
              </a:rPr>
              <a:t>회사현황 · 기본정보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972800" y="502920"/>
            <a:ext cx="502920" cy="27432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r"/>
            <a:r>
              <a:rPr sz="900" b="1">
                <a:solidFill>
                  <a:srgbClr val="64747E"/>
                </a:solidFill>
                <a:latin typeface="Noto Sans KR"/>
              </a:rPr>
              <a:t>05</a:t>
            </a:r>
          </a:p>
        </p:txBody>
      </p:sp>
      <p:sp>
        <p:nvSpPr>
          <p:cNvPr id="5" name="Rectangle 4"/>
          <p:cNvSpPr/>
          <p:nvPr/>
        </p:nvSpPr>
        <p:spPr>
          <a:xfrm>
            <a:off x="685800" y="1389888"/>
            <a:ext cx="10835640" cy="15240"/>
          </a:xfrm>
          <a:prstGeom prst="rect">
            <a:avLst/>
          </a:prstGeom>
          <a:solidFill>
            <a:srgbClr val="D6DE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914400" y="1691640"/>
            <a:ext cx="1828800" cy="27432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100" b="1">
                <a:solidFill>
                  <a:srgbClr val="00709C"/>
                </a:solidFill>
                <a:latin typeface="Noto Sans KR"/>
              </a:rPr>
              <a:t>회사명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788920" y="1691640"/>
            <a:ext cx="8046720" cy="292608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150" b="0">
                <a:solidFill>
                  <a:srgbClr val="191F23"/>
                </a:solidFill>
                <a:latin typeface="Noto Sans KR"/>
              </a:rPr>
              <a:t>㈜ 우리공영설비</a:t>
            </a:r>
          </a:p>
        </p:txBody>
      </p:sp>
      <p:sp>
        <p:nvSpPr>
          <p:cNvPr id="8" name="Rectangle 7"/>
          <p:cNvSpPr/>
          <p:nvPr/>
        </p:nvSpPr>
        <p:spPr>
          <a:xfrm>
            <a:off x="914400" y="2020824"/>
            <a:ext cx="9966960" cy="8890"/>
          </a:xfrm>
          <a:prstGeom prst="rect">
            <a:avLst/>
          </a:prstGeom>
          <a:solidFill>
            <a:srgbClr val="D6DE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914400" y="2139696"/>
            <a:ext cx="1828800" cy="27432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100" b="1">
                <a:solidFill>
                  <a:srgbClr val="00709C"/>
                </a:solidFill>
                <a:latin typeface="Noto Sans KR"/>
              </a:rPr>
              <a:t>대표이사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788920" y="2139696"/>
            <a:ext cx="8046720" cy="292608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150" b="0">
                <a:solidFill>
                  <a:srgbClr val="191F23"/>
                </a:solidFill>
                <a:latin typeface="Noto Sans KR"/>
              </a:rPr>
              <a:t>심 혁 세</a:t>
            </a:r>
          </a:p>
        </p:txBody>
      </p:sp>
      <p:sp>
        <p:nvSpPr>
          <p:cNvPr id="11" name="Rectangle 10"/>
          <p:cNvSpPr/>
          <p:nvPr/>
        </p:nvSpPr>
        <p:spPr>
          <a:xfrm>
            <a:off x="914400" y="2468879"/>
            <a:ext cx="9966960" cy="8890"/>
          </a:xfrm>
          <a:prstGeom prst="rect">
            <a:avLst/>
          </a:prstGeom>
          <a:solidFill>
            <a:srgbClr val="D6DE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914400" y="2587752"/>
            <a:ext cx="1828800" cy="27432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100" b="1">
                <a:solidFill>
                  <a:srgbClr val="00709C"/>
                </a:solidFill>
                <a:latin typeface="Noto Sans KR"/>
              </a:rPr>
              <a:t>설립일자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788920" y="2587752"/>
            <a:ext cx="8046720" cy="292608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150" b="0">
                <a:solidFill>
                  <a:srgbClr val="191F23"/>
                </a:solidFill>
                <a:latin typeface="Noto Sans KR"/>
              </a:rPr>
              <a:t>2006. 1. 2</a:t>
            </a:r>
          </a:p>
        </p:txBody>
      </p:sp>
      <p:sp>
        <p:nvSpPr>
          <p:cNvPr id="14" name="Rectangle 13"/>
          <p:cNvSpPr/>
          <p:nvPr/>
        </p:nvSpPr>
        <p:spPr>
          <a:xfrm>
            <a:off x="914400" y="2916936"/>
            <a:ext cx="9966960" cy="8890"/>
          </a:xfrm>
          <a:prstGeom prst="rect">
            <a:avLst/>
          </a:prstGeom>
          <a:solidFill>
            <a:srgbClr val="D6DE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914400" y="3035808"/>
            <a:ext cx="1828800" cy="27432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100" b="1">
                <a:solidFill>
                  <a:srgbClr val="00709C"/>
                </a:solidFill>
                <a:latin typeface="Noto Sans KR"/>
              </a:rPr>
              <a:t>사업의 종류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788920" y="3035808"/>
            <a:ext cx="8046720" cy="292608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150" b="0">
                <a:solidFill>
                  <a:srgbClr val="191F23"/>
                </a:solidFill>
                <a:latin typeface="Noto Sans KR"/>
              </a:rPr>
              <a:t>업태 : 건설 / 종목 : 건설업 · 기계설비 · 소방설비</a:t>
            </a:r>
          </a:p>
        </p:txBody>
      </p:sp>
      <p:sp>
        <p:nvSpPr>
          <p:cNvPr id="17" name="Rectangle 16"/>
          <p:cNvSpPr/>
          <p:nvPr/>
        </p:nvSpPr>
        <p:spPr>
          <a:xfrm>
            <a:off x="914400" y="3364992"/>
            <a:ext cx="9966960" cy="8890"/>
          </a:xfrm>
          <a:prstGeom prst="rect">
            <a:avLst/>
          </a:prstGeom>
          <a:solidFill>
            <a:srgbClr val="D6DE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914400" y="3483864"/>
            <a:ext cx="1828800" cy="27432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100" b="1">
                <a:solidFill>
                  <a:srgbClr val="00709C"/>
                </a:solidFill>
                <a:latin typeface="Noto Sans KR"/>
              </a:rPr>
              <a:t>자본금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788920" y="3483864"/>
            <a:ext cx="8046720" cy="292608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150" b="0">
                <a:solidFill>
                  <a:srgbClr val="191F23"/>
                </a:solidFill>
                <a:latin typeface="Noto Sans KR"/>
              </a:rPr>
              <a:t>일금 이억육천만원정 (260,000,000원)</a:t>
            </a:r>
          </a:p>
        </p:txBody>
      </p:sp>
      <p:sp>
        <p:nvSpPr>
          <p:cNvPr id="20" name="Rectangle 19"/>
          <p:cNvSpPr/>
          <p:nvPr/>
        </p:nvSpPr>
        <p:spPr>
          <a:xfrm>
            <a:off x="914400" y="3813048"/>
            <a:ext cx="9966960" cy="8890"/>
          </a:xfrm>
          <a:prstGeom prst="rect">
            <a:avLst/>
          </a:prstGeom>
          <a:solidFill>
            <a:srgbClr val="D6DE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914400" y="3931920"/>
            <a:ext cx="1828800" cy="27432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100" b="1">
                <a:solidFill>
                  <a:srgbClr val="00709C"/>
                </a:solidFill>
                <a:latin typeface="Noto Sans KR"/>
              </a:rPr>
              <a:t>도급한도금액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788920" y="3931920"/>
            <a:ext cx="8046720" cy="292608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150" b="0">
                <a:solidFill>
                  <a:srgbClr val="191F23"/>
                </a:solidFill>
                <a:latin typeface="Noto Sans KR"/>
              </a:rPr>
              <a:t>일금 사십삼억이천백육십만오천원정 (4,321,605,000원)</a:t>
            </a:r>
          </a:p>
        </p:txBody>
      </p:sp>
      <p:sp>
        <p:nvSpPr>
          <p:cNvPr id="23" name="Rectangle 22"/>
          <p:cNvSpPr/>
          <p:nvPr/>
        </p:nvSpPr>
        <p:spPr>
          <a:xfrm>
            <a:off x="914400" y="4261104"/>
            <a:ext cx="9966960" cy="8890"/>
          </a:xfrm>
          <a:prstGeom prst="rect">
            <a:avLst/>
          </a:prstGeom>
          <a:solidFill>
            <a:srgbClr val="D6DE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914400" y="4379976"/>
            <a:ext cx="1828800" cy="27432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100" b="1">
                <a:solidFill>
                  <a:srgbClr val="00709C"/>
                </a:solidFill>
                <a:latin typeface="Noto Sans KR"/>
              </a:rPr>
              <a:t>주소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788920" y="4379976"/>
            <a:ext cx="1869101" cy="17697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150" b="0" dirty="0" err="1">
                <a:solidFill>
                  <a:srgbClr val="191F23"/>
                </a:solidFill>
                <a:latin typeface="Noto Sans KR"/>
              </a:rPr>
              <a:t>서울시</a:t>
            </a:r>
            <a:r>
              <a:rPr sz="1150" b="0" dirty="0">
                <a:solidFill>
                  <a:srgbClr val="191F23"/>
                </a:solidFill>
                <a:latin typeface="Noto Sans KR"/>
              </a:rPr>
              <a:t> </a:t>
            </a:r>
            <a:r>
              <a:rPr lang="ko-KR" altLang="en-US" sz="1150" b="0" dirty="0">
                <a:solidFill>
                  <a:srgbClr val="191F23"/>
                </a:solidFill>
                <a:latin typeface="Noto Sans KR"/>
              </a:rPr>
              <a:t>성북구 </a:t>
            </a:r>
            <a:r>
              <a:rPr lang="ko-KR" altLang="en-US" sz="1150" b="0" dirty="0" err="1">
                <a:solidFill>
                  <a:srgbClr val="191F23"/>
                </a:solidFill>
                <a:latin typeface="Noto Sans KR"/>
              </a:rPr>
              <a:t>화랑로</a:t>
            </a:r>
            <a:r>
              <a:rPr lang="en-US" altLang="ko-KR" sz="1150" b="0" dirty="0">
                <a:solidFill>
                  <a:srgbClr val="191F23"/>
                </a:solidFill>
                <a:latin typeface="Noto Sans KR"/>
              </a:rPr>
              <a:t>27</a:t>
            </a:r>
            <a:r>
              <a:rPr lang="ko-KR" altLang="en-US" sz="1150" b="0" dirty="0">
                <a:solidFill>
                  <a:srgbClr val="191F23"/>
                </a:solidFill>
                <a:latin typeface="Noto Sans KR"/>
              </a:rPr>
              <a:t>길 </a:t>
            </a:r>
            <a:r>
              <a:rPr lang="en-US" altLang="ko-KR" sz="1150" b="0" dirty="0">
                <a:solidFill>
                  <a:srgbClr val="191F23"/>
                </a:solidFill>
                <a:latin typeface="Noto Sans KR"/>
              </a:rPr>
              <a:t>24</a:t>
            </a:r>
            <a:endParaRPr sz="1150" b="0" dirty="0">
              <a:solidFill>
                <a:srgbClr val="191F23"/>
              </a:solidFill>
              <a:latin typeface="Noto Sans KR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914400" y="4709160"/>
            <a:ext cx="9966960" cy="8890"/>
          </a:xfrm>
          <a:prstGeom prst="rect">
            <a:avLst/>
          </a:prstGeom>
          <a:solidFill>
            <a:srgbClr val="D6DE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914400" y="4828031"/>
            <a:ext cx="1828800" cy="27432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100" b="1">
                <a:solidFill>
                  <a:srgbClr val="00709C"/>
                </a:solidFill>
                <a:latin typeface="Noto Sans KR"/>
              </a:rPr>
              <a:t>연락처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2788920" y="4828031"/>
            <a:ext cx="8046720" cy="292608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150" b="0">
                <a:solidFill>
                  <a:srgbClr val="191F23"/>
                </a:solidFill>
                <a:latin typeface="Noto Sans KR"/>
              </a:rPr>
              <a:t>TEL (02) 912-5160~1   /   FAX (02) 912-5162</a:t>
            </a:r>
          </a:p>
        </p:txBody>
      </p:sp>
      <p:sp>
        <p:nvSpPr>
          <p:cNvPr id="29" name="Rectangle 28"/>
          <p:cNvSpPr/>
          <p:nvPr/>
        </p:nvSpPr>
        <p:spPr>
          <a:xfrm>
            <a:off x="914400" y="5157216"/>
            <a:ext cx="9966960" cy="8890"/>
          </a:xfrm>
          <a:prstGeom prst="rect">
            <a:avLst/>
          </a:prstGeom>
          <a:solidFill>
            <a:srgbClr val="D6DE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TextBox 29"/>
          <p:cNvSpPr txBox="1"/>
          <p:nvPr/>
        </p:nvSpPr>
        <p:spPr>
          <a:xfrm>
            <a:off x="914400" y="5276088"/>
            <a:ext cx="1828800" cy="27432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100" b="1">
                <a:solidFill>
                  <a:srgbClr val="00709C"/>
                </a:solidFill>
                <a:latin typeface="Noto Sans KR"/>
              </a:rPr>
              <a:t>주거래은행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2788920" y="5276088"/>
            <a:ext cx="8046720" cy="292608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150" b="0">
                <a:solidFill>
                  <a:srgbClr val="191F23"/>
                </a:solidFill>
                <a:latin typeface="Noto Sans KR"/>
              </a:rPr>
              <a:t>기업은행 · 국민은행 · 신한은행 · 우리은행</a:t>
            </a:r>
          </a:p>
        </p:txBody>
      </p:sp>
      <p:sp>
        <p:nvSpPr>
          <p:cNvPr id="32" name="Rectangle 31"/>
          <p:cNvSpPr/>
          <p:nvPr/>
        </p:nvSpPr>
        <p:spPr>
          <a:xfrm>
            <a:off x="914400" y="5605272"/>
            <a:ext cx="9966960" cy="8890"/>
          </a:xfrm>
          <a:prstGeom prst="rect">
            <a:avLst/>
          </a:prstGeom>
          <a:solidFill>
            <a:srgbClr val="D6DE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Rectangle 32"/>
          <p:cNvSpPr/>
          <p:nvPr/>
        </p:nvSpPr>
        <p:spPr>
          <a:xfrm>
            <a:off x="685800" y="6473952"/>
            <a:ext cx="10835640" cy="15240"/>
          </a:xfrm>
          <a:prstGeom prst="rect">
            <a:avLst/>
          </a:prstGeom>
          <a:solidFill>
            <a:srgbClr val="D6DE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TextBox 33"/>
          <p:cNvSpPr txBox="1"/>
          <p:nvPr/>
        </p:nvSpPr>
        <p:spPr>
          <a:xfrm>
            <a:off x="685800" y="6510528"/>
            <a:ext cx="7772400" cy="201168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800" b="0">
                <a:solidFill>
                  <a:srgbClr val="64747E"/>
                </a:solidFill>
                <a:latin typeface="Noto Sans KR"/>
              </a:rPr>
              <a:t>㈜ 우리공영설비  ·  WOORI KONGYOUNG MECHANICAL Co., LTD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0058400" y="6510528"/>
            <a:ext cx="1463040" cy="201168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r"/>
            <a:r>
              <a:rPr sz="800" b="0">
                <a:solidFill>
                  <a:srgbClr val="64747E"/>
                </a:solidFill>
                <a:latin typeface="Noto Sans KR"/>
              </a:rPr>
              <a:t>공 사 지 명 원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438912"/>
            <a:ext cx="2926080" cy="2560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900" b="1">
                <a:solidFill>
                  <a:srgbClr val="00709C"/>
                </a:solidFill>
                <a:latin typeface="Noto Sans KR"/>
              </a:rPr>
              <a:t>COMPANY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749808"/>
            <a:ext cx="7772400" cy="566928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600" b="1">
                <a:solidFill>
                  <a:srgbClr val="142330"/>
                </a:solidFill>
                <a:latin typeface="Noto Sans KR"/>
              </a:rPr>
              <a:t>회사연혁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972800" y="502920"/>
            <a:ext cx="502920" cy="27432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r"/>
            <a:r>
              <a:rPr sz="900" b="1">
                <a:solidFill>
                  <a:srgbClr val="64747E"/>
                </a:solidFill>
                <a:latin typeface="Noto Sans KR"/>
              </a:rPr>
              <a:t>06</a:t>
            </a:r>
          </a:p>
        </p:txBody>
      </p:sp>
      <p:sp>
        <p:nvSpPr>
          <p:cNvPr id="5" name="Rectangle 4"/>
          <p:cNvSpPr/>
          <p:nvPr/>
        </p:nvSpPr>
        <p:spPr>
          <a:xfrm>
            <a:off x="685800" y="1389888"/>
            <a:ext cx="10835640" cy="15240"/>
          </a:xfrm>
          <a:prstGeom prst="rect">
            <a:avLst/>
          </a:prstGeom>
          <a:solidFill>
            <a:srgbClr val="D6DE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Rectangle 33"/>
          <p:cNvSpPr/>
          <p:nvPr/>
        </p:nvSpPr>
        <p:spPr>
          <a:xfrm>
            <a:off x="685800" y="6473952"/>
            <a:ext cx="10835640" cy="15240"/>
          </a:xfrm>
          <a:prstGeom prst="rect">
            <a:avLst/>
          </a:prstGeom>
          <a:solidFill>
            <a:srgbClr val="D6DE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TextBox 34"/>
          <p:cNvSpPr txBox="1"/>
          <p:nvPr/>
        </p:nvSpPr>
        <p:spPr>
          <a:xfrm>
            <a:off x="685800" y="6510528"/>
            <a:ext cx="7772400" cy="201168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800" b="0">
                <a:solidFill>
                  <a:srgbClr val="64747E"/>
                </a:solidFill>
                <a:latin typeface="Noto Sans KR"/>
              </a:rPr>
              <a:t>㈜ 우리공영설비  ·  WOORI KONGYOUNG MECHANICAL Co., LTD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0058400" y="6510528"/>
            <a:ext cx="1463040" cy="201168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r"/>
            <a:r>
              <a:rPr sz="800" b="0">
                <a:solidFill>
                  <a:srgbClr val="64747E"/>
                </a:solidFill>
                <a:latin typeface="Noto Sans KR"/>
              </a:rPr>
              <a:t>공 사 지 명 원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914400" y="1627632"/>
            <a:ext cx="10058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 b="1">
                <a:solidFill>
                  <a:srgbClr val="00709C"/>
                </a:solidFill>
                <a:latin typeface="Noto Sans KR"/>
              </a:rPr>
              <a:t>2006.01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965960" y="1627632"/>
            <a:ext cx="3931920" cy="2926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80" b="0">
                <a:solidFill>
                  <a:srgbClr val="191F23"/>
                </a:solidFill>
                <a:latin typeface="Noto Sans KR"/>
              </a:rPr>
              <a:t>㈜우리공영설비 창립</a:t>
            </a:r>
          </a:p>
        </p:txBody>
      </p:sp>
      <p:sp>
        <p:nvSpPr>
          <p:cNvPr id="39" name="Rectangle 38"/>
          <p:cNvSpPr/>
          <p:nvPr/>
        </p:nvSpPr>
        <p:spPr>
          <a:xfrm>
            <a:off x="914400" y="1956816"/>
            <a:ext cx="4663440" cy="9144"/>
          </a:xfrm>
          <a:prstGeom prst="rect">
            <a:avLst/>
          </a:prstGeom>
          <a:solidFill>
            <a:srgbClr val="D6DE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0" name="TextBox 39"/>
          <p:cNvSpPr txBox="1"/>
          <p:nvPr/>
        </p:nvSpPr>
        <p:spPr>
          <a:xfrm>
            <a:off x="914400" y="2148840"/>
            <a:ext cx="10058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 b="1">
                <a:solidFill>
                  <a:srgbClr val="00709C"/>
                </a:solidFill>
                <a:latin typeface="Noto Sans KR"/>
              </a:rPr>
              <a:t>2006.02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1965960" y="2148840"/>
            <a:ext cx="3931920" cy="2926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80" b="0">
                <a:solidFill>
                  <a:srgbClr val="191F23"/>
                </a:solidFill>
                <a:latin typeface="Noto Sans KR"/>
              </a:rPr>
              <a:t>리츠칼튼호텔 협력업체등록</a:t>
            </a:r>
          </a:p>
        </p:txBody>
      </p:sp>
      <p:sp>
        <p:nvSpPr>
          <p:cNvPr id="42" name="Rectangle 41"/>
          <p:cNvSpPr/>
          <p:nvPr/>
        </p:nvSpPr>
        <p:spPr>
          <a:xfrm>
            <a:off x="914400" y="2478024"/>
            <a:ext cx="4663440" cy="9144"/>
          </a:xfrm>
          <a:prstGeom prst="rect">
            <a:avLst/>
          </a:prstGeom>
          <a:solidFill>
            <a:srgbClr val="D6DE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3" name="TextBox 42"/>
          <p:cNvSpPr txBox="1"/>
          <p:nvPr/>
        </p:nvSpPr>
        <p:spPr>
          <a:xfrm>
            <a:off x="914400" y="2670048"/>
            <a:ext cx="10058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 b="1">
                <a:solidFill>
                  <a:srgbClr val="00709C"/>
                </a:solidFill>
                <a:latin typeface="Noto Sans KR"/>
              </a:rPr>
              <a:t>2007.06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1965960" y="2670048"/>
            <a:ext cx="3931920" cy="2926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80" b="0">
                <a:solidFill>
                  <a:srgbClr val="191F23"/>
                </a:solidFill>
                <a:latin typeface="Noto Sans KR"/>
              </a:rPr>
              <a:t>GS 네오텍 협력업체등록</a:t>
            </a:r>
          </a:p>
        </p:txBody>
      </p:sp>
      <p:sp>
        <p:nvSpPr>
          <p:cNvPr id="45" name="Rectangle 44"/>
          <p:cNvSpPr/>
          <p:nvPr/>
        </p:nvSpPr>
        <p:spPr>
          <a:xfrm>
            <a:off x="914400" y="2999232"/>
            <a:ext cx="4663440" cy="9144"/>
          </a:xfrm>
          <a:prstGeom prst="rect">
            <a:avLst/>
          </a:prstGeom>
          <a:solidFill>
            <a:srgbClr val="D6DE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6" name="TextBox 45"/>
          <p:cNvSpPr txBox="1"/>
          <p:nvPr/>
        </p:nvSpPr>
        <p:spPr>
          <a:xfrm>
            <a:off x="914400" y="3191256"/>
            <a:ext cx="10058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 b="1">
                <a:solidFill>
                  <a:srgbClr val="00709C"/>
                </a:solidFill>
                <a:latin typeface="Noto Sans KR"/>
              </a:rPr>
              <a:t>2007.06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1965960" y="3191256"/>
            <a:ext cx="3931920" cy="2926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80" b="0">
                <a:solidFill>
                  <a:srgbClr val="191F23"/>
                </a:solidFill>
                <a:latin typeface="Noto Sans KR"/>
              </a:rPr>
              <a:t>㈜다원디자인 협력업체등록</a:t>
            </a:r>
          </a:p>
        </p:txBody>
      </p:sp>
      <p:sp>
        <p:nvSpPr>
          <p:cNvPr id="48" name="Rectangle 47"/>
          <p:cNvSpPr/>
          <p:nvPr/>
        </p:nvSpPr>
        <p:spPr>
          <a:xfrm>
            <a:off x="914400" y="3520440"/>
            <a:ext cx="4663440" cy="9144"/>
          </a:xfrm>
          <a:prstGeom prst="rect">
            <a:avLst/>
          </a:prstGeom>
          <a:solidFill>
            <a:srgbClr val="D6DE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9" name="TextBox 48"/>
          <p:cNvSpPr txBox="1"/>
          <p:nvPr/>
        </p:nvSpPr>
        <p:spPr>
          <a:xfrm>
            <a:off x="914400" y="3712463"/>
            <a:ext cx="10058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 b="1">
                <a:solidFill>
                  <a:srgbClr val="00709C"/>
                </a:solidFill>
                <a:latin typeface="Noto Sans KR"/>
              </a:rPr>
              <a:t>2007.09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1965960" y="3712463"/>
            <a:ext cx="3931920" cy="2926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80" b="0">
                <a:solidFill>
                  <a:srgbClr val="191F23"/>
                </a:solidFill>
                <a:latin typeface="Noto Sans KR"/>
              </a:rPr>
              <a:t>㈜SK Telecom 협력업체등록</a:t>
            </a:r>
          </a:p>
        </p:txBody>
      </p:sp>
      <p:sp>
        <p:nvSpPr>
          <p:cNvPr id="51" name="Rectangle 50"/>
          <p:cNvSpPr/>
          <p:nvPr/>
        </p:nvSpPr>
        <p:spPr>
          <a:xfrm>
            <a:off x="914400" y="4041648"/>
            <a:ext cx="4663440" cy="9144"/>
          </a:xfrm>
          <a:prstGeom prst="rect">
            <a:avLst/>
          </a:prstGeom>
          <a:solidFill>
            <a:srgbClr val="D6DE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2" name="TextBox 51"/>
          <p:cNvSpPr txBox="1"/>
          <p:nvPr/>
        </p:nvSpPr>
        <p:spPr>
          <a:xfrm>
            <a:off x="914400" y="4233672"/>
            <a:ext cx="10058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 b="1">
                <a:solidFill>
                  <a:srgbClr val="00709C"/>
                </a:solidFill>
                <a:latin typeface="Noto Sans KR"/>
              </a:rPr>
              <a:t>2010.10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1965960" y="4233672"/>
            <a:ext cx="3931920" cy="2926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80" b="0">
                <a:solidFill>
                  <a:srgbClr val="191F23"/>
                </a:solidFill>
                <a:latin typeface="Noto Sans KR"/>
              </a:rPr>
              <a:t>삼성에버랜드 협력업체등록</a:t>
            </a:r>
          </a:p>
        </p:txBody>
      </p:sp>
      <p:sp>
        <p:nvSpPr>
          <p:cNvPr id="54" name="Rectangle 53"/>
          <p:cNvSpPr/>
          <p:nvPr/>
        </p:nvSpPr>
        <p:spPr>
          <a:xfrm>
            <a:off x="914400" y="4562856"/>
            <a:ext cx="4663440" cy="9144"/>
          </a:xfrm>
          <a:prstGeom prst="rect">
            <a:avLst/>
          </a:prstGeom>
          <a:solidFill>
            <a:srgbClr val="D6DE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5" name="TextBox 54"/>
          <p:cNvSpPr txBox="1"/>
          <p:nvPr/>
        </p:nvSpPr>
        <p:spPr>
          <a:xfrm>
            <a:off x="914400" y="4754880"/>
            <a:ext cx="10058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 b="1">
                <a:solidFill>
                  <a:srgbClr val="00709C"/>
                </a:solidFill>
                <a:latin typeface="Noto Sans KR"/>
              </a:rPr>
              <a:t>2010.10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1965960" y="4754880"/>
            <a:ext cx="3931920" cy="2926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80" b="0">
                <a:solidFill>
                  <a:srgbClr val="191F23"/>
                </a:solidFill>
                <a:latin typeface="Noto Sans KR"/>
              </a:rPr>
              <a:t>CJ 프레시 웨이 협력업체등록</a:t>
            </a:r>
          </a:p>
        </p:txBody>
      </p:sp>
      <p:sp>
        <p:nvSpPr>
          <p:cNvPr id="57" name="Rectangle 56"/>
          <p:cNvSpPr/>
          <p:nvPr/>
        </p:nvSpPr>
        <p:spPr>
          <a:xfrm>
            <a:off x="914400" y="5084064"/>
            <a:ext cx="4663440" cy="9144"/>
          </a:xfrm>
          <a:prstGeom prst="rect">
            <a:avLst/>
          </a:prstGeom>
          <a:solidFill>
            <a:srgbClr val="D6DE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8" name="TextBox 57"/>
          <p:cNvSpPr txBox="1"/>
          <p:nvPr/>
        </p:nvSpPr>
        <p:spPr>
          <a:xfrm>
            <a:off x="914400" y="5276088"/>
            <a:ext cx="10058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 b="1">
                <a:solidFill>
                  <a:srgbClr val="00709C"/>
                </a:solidFill>
                <a:latin typeface="Noto Sans KR"/>
              </a:rPr>
              <a:t>2010.11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1965960" y="5276088"/>
            <a:ext cx="3931920" cy="2926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80" b="0">
                <a:solidFill>
                  <a:srgbClr val="191F23"/>
                </a:solidFill>
                <a:latin typeface="Noto Sans KR"/>
              </a:rPr>
              <a:t>한화 63시티 협력업체등록</a:t>
            </a:r>
          </a:p>
        </p:txBody>
      </p:sp>
      <p:sp>
        <p:nvSpPr>
          <p:cNvPr id="60" name="Rectangle 59"/>
          <p:cNvSpPr/>
          <p:nvPr/>
        </p:nvSpPr>
        <p:spPr>
          <a:xfrm>
            <a:off x="914400" y="5605272"/>
            <a:ext cx="4663440" cy="9144"/>
          </a:xfrm>
          <a:prstGeom prst="rect">
            <a:avLst/>
          </a:prstGeom>
          <a:solidFill>
            <a:srgbClr val="D6DE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1" name="TextBox 60"/>
          <p:cNvSpPr txBox="1"/>
          <p:nvPr/>
        </p:nvSpPr>
        <p:spPr>
          <a:xfrm>
            <a:off x="6217920" y="1627632"/>
            <a:ext cx="10058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 b="1">
                <a:solidFill>
                  <a:srgbClr val="00709C"/>
                </a:solidFill>
                <a:latin typeface="Noto Sans KR"/>
              </a:rPr>
              <a:t>2011.03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7269479" y="1627632"/>
            <a:ext cx="3931920" cy="2926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80" b="0">
                <a:solidFill>
                  <a:srgbClr val="191F23"/>
                </a:solidFill>
                <a:latin typeface="Noto Sans KR"/>
              </a:rPr>
              <a:t>한화호텔 &amp; 리조트 / ㈜애경백화점 협력업체등록</a:t>
            </a:r>
          </a:p>
        </p:txBody>
      </p:sp>
      <p:sp>
        <p:nvSpPr>
          <p:cNvPr id="63" name="Rectangle 62"/>
          <p:cNvSpPr/>
          <p:nvPr/>
        </p:nvSpPr>
        <p:spPr>
          <a:xfrm>
            <a:off x="6217920" y="1956816"/>
            <a:ext cx="4663440" cy="9144"/>
          </a:xfrm>
          <a:prstGeom prst="rect">
            <a:avLst/>
          </a:prstGeom>
          <a:solidFill>
            <a:srgbClr val="D6DE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4" name="TextBox 63"/>
          <p:cNvSpPr txBox="1"/>
          <p:nvPr/>
        </p:nvSpPr>
        <p:spPr>
          <a:xfrm>
            <a:off x="6217920" y="2148840"/>
            <a:ext cx="10058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 b="1">
                <a:solidFill>
                  <a:srgbClr val="00709C"/>
                </a:solidFill>
                <a:latin typeface="Noto Sans KR"/>
              </a:rPr>
              <a:t>2011.08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7269479" y="2148840"/>
            <a:ext cx="3931920" cy="2926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80" b="0">
                <a:solidFill>
                  <a:srgbClr val="191F23"/>
                </a:solidFill>
                <a:latin typeface="Noto Sans KR"/>
              </a:rPr>
              <a:t>㈜호텔 신라 협력업체등록</a:t>
            </a:r>
          </a:p>
        </p:txBody>
      </p:sp>
      <p:sp>
        <p:nvSpPr>
          <p:cNvPr id="66" name="Rectangle 65"/>
          <p:cNvSpPr/>
          <p:nvPr/>
        </p:nvSpPr>
        <p:spPr>
          <a:xfrm>
            <a:off x="6217920" y="2478024"/>
            <a:ext cx="4663440" cy="9144"/>
          </a:xfrm>
          <a:prstGeom prst="rect">
            <a:avLst/>
          </a:prstGeom>
          <a:solidFill>
            <a:srgbClr val="D6DE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7" name="TextBox 66"/>
          <p:cNvSpPr txBox="1"/>
          <p:nvPr/>
        </p:nvSpPr>
        <p:spPr>
          <a:xfrm>
            <a:off x="6217920" y="2670048"/>
            <a:ext cx="10058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 b="1">
                <a:solidFill>
                  <a:srgbClr val="00709C"/>
                </a:solidFill>
                <a:latin typeface="Noto Sans KR"/>
              </a:rPr>
              <a:t>2011.10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7269479" y="2670048"/>
            <a:ext cx="3931920" cy="2926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80" b="0">
                <a:solidFill>
                  <a:srgbClr val="191F23"/>
                </a:solidFill>
                <a:latin typeface="Noto Sans KR"/>
              </a:rPr>
              <a:t>S.P.C 그룹(파리크라상) 협력업체등록</a:t>
            </a:r>
          </a:p>
        </p:txBody>
      </p:sp>
      <p:sp>
        <p:nvSpPr>
          <p:cNvPr id="69" name="Rectangle 68"/>
          <p:cNvSpPr/>
          <p:nvPr/>
        </p:nvSpPr>
        <p:spPr>
          <a:xfrm>
            <a:off x="6217920" y="2999232"/>
            <a:ext cx="4663440" cy="9144"/>
          </a:xfrm>
          <a:prstGeom prst="rect">
            <a:avLst/>
          </a:prstGeom>
          <a:solidFill>
            <a:srgbClr val="D6DE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0" name="TextBox 69"/>
          <p:cNvSpPr txBox="1"/>
          <p:nvPr/>
        </p:nvSpPr>
        <p:spPr>
          <a:xfrm>
            <a:off x="6217920" y="3191256"/>
            <a:ext cx="10058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 b="1">
                <a:solidFill>
                  <a:srgbClr val="00709C"/>
                </a:solidFill>
                <a:latin typeface="Noto Sans KR"/>
              </a:rPr>
              <a:t>2014.10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7269479" y="3191256"/>
            <a:ext cx="3931920" cy="2926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80" b="0">
                <a:solidFill>
                  <a:srgbClr val="191F23"/>
                </a:solidFill>
                <a:latin typeface="Noto Sans KR"/>
              </a:rPr>
              <a:t>CJ CGV 협력업체등록</a:t>
            </a:r>
          </a:p>
        </p:txBody>
      </p:sp>
      <p:sp>
        <p:nvSpPr>
          <p:cNvPr id="72" name="Rectangle 71"/>
          <p:cNvSpPr/>
          <p:nvPr/>
        </p:nvSpPr>
        <p:spPr>
          <a:xfrm>
            <a:off x="6217920" y="3520440"/>
            <a:ext cx="4663440" cy="9144"/>
          </a:xfrm>
          <a:prstGeom prst="rect">
            <a:avLst/>
          </a:prstGeom>
          <a:solidFill>
            <a:srgbClr val="D6DE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3" name="TextBox 72"/>
          <p:cNvSpPr txBox="1"/>
          <p:nvPr/>
        </p:nvSpPr>
        <p:spPr>
          <a:xfrm>
            <a:off x="6217920" y="3712463"/>
            <a:ext cx="10058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 b="1">
                <a:solidFill>
                  <a:srgbClr val="00709C"/>
                </a:solidFill>
                <a:latin typeface="Noto Sans KR"/>
              </a:rPr>
              <a:t>2015.03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7269479" y="3712463"/>
            <a:ext cx="3931920" cy="2926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80" b="0">
                <a:solidFill>
                  <a:srgbClr val="191F23"/>
                </a:solidFill>
                <a:latin typeface="Noto Sans KR"/>
              </a:rPr>
              <a:t>동우공영㈜ 협력업체등록</a:t>
            </a:r>
          </a:p>
        </p:txBody>
      </p:sp>
      <p:sp>
        <p:nvSpPr>
          <p:cNvPr id="75" name="Rectangle 74"/>
          <p:cNvSpPr/>
          <p:nvPr/>
        </p:nvSpPr>
        <p:spPr>
          <a:xfrm>
            <a:off x="6217920" y="4041648"/>
            <a:ext cx="4663440" cy="9144"/>
          </a:xfrm>
          <a:prstGeom prst="rect">
            <a:avLst/>
          </a:prstGeom>
          <a:solidFill>
            <a:srgbClr val="D6DE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6" name="TextBox 75"/>
          <p:cNvSpPr txBox="1"/>
          <p:nvPr/>
        </p:nvSpPr>
        <p:spPr>
          <a:xfrm>
            <a:off x="6217920" y="4233672"/>
            <a:ext cx="10058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 b="1">
                <a:solidFill>
                  <a:srgbClr val="00709C"/>
                </a:solidFill>
                <a:latin typeface="Noto Sans KR"/>
              </a:rPr>
              <a:t>2015.05</a:t>
            </a:r>
          </a:p>
        </p:txBody>
      </p:sp>
      <p:sp>
        <p:nvSpPr>
          <p:cNvPr id="77" name="TextBox 76"/>
          <p:cNvSpPr txBox="1"/>
          <p:nvPr/>
        </p:nvSpPr>
        <p:spPr>
          <a:xfrm>
            <a:off x="7269479" y="4233672"/>
            <a:ext cx="3931920" cy="2926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80" b="0">
                <a:solidFill>
                  <a:srgbClr val="191F23"/>
                </a:solidFill>
                <a:latin typeface="Noto Sans KR"/>
              </a:rPr>
              <a:t>㈜은민에스앤디 협력업체 등록</a:t>
            </a:r>
          </a:p>
        </p:txBody>
      </p:sp>
      <p:sp>
        <p:nvSpPr>
          <p:cNvPr id="78" name="Rectangle 77"/>
          <p:cNvSpPr/>
          <p:nvPr/>
        </p:nvSpPr>
        <p:spPr>
          <a:xfrm>
            <a:off x="6217920" y="4562856"/>
            <a:ext cx="4663440" cy="9144"/>
          </a:xfrm>
          <a:prstGeom prst="rect">
            <a:avLst/>
          </a:prstGeom>
          <a:solidFill>
            <a:srgbClr val="D6DE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438912"/>
            <a:ext cx="2926080" cy="2560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900" b="1">
                <a:solidFill>
                  <a:srgbClr val="00709C"/>
                </a:solidFill>
                <a:latin typeface="Noto Sans KR"/>
              </a:rPr>
              <a:t>COMPANY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749808"/>
            <a:ext cx="7772400" cy="566928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600" b="1">
                <a:solidFill>
                  <a:srgbClr val="142330"/>
                </a:solidFill>
                <a:latin typeface="Noto Sans KR"/>
              </a:rPr>
              <a:t>조직도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972800" y="502920"/>
            <a:ext cx="502920" cy="27432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r"/>
            <a:r>
              <a:rPr sz="900" b="1">
                <a:solidFill>
                  <a:srgbClr val="64747E"/>
                </a:solidFill>
                <a:latin typeface="Noto Sans KR"/>
              </a:rPr>
              <a:t>07</a:t>
            </a:r>
          </a:p>
        </p:txBody>
      </p:sp>
      <p:sp>
        <p:nvSpPr>
          <p:cNvPr id="5" name="Rectangle 4"/>
          <p:cNvSpPr/>
          <p:nvPr/>
        </p:nvSpPr>
        <p:spPr>
          <a:xfrm>
            <a:off x="685800" y="1389888"/>
            <a:ext cx="10835640" cy="15240"/>
          </a:xfrm>
          <a:prstGeom prst="rect">
            <a:avLst/>
          </a:prstGeom>
          <a:solidFill>
            <a:srgbClr val="D6DE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4572000" y="1600200"/>
            <a:ext cx="3017520" cy="457200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/>
            <a:r>
              <a:rPr sz="2000" b="1">
                <a:solidFill>
                  <a:srgbClr val="142330"/>
                </a:solidFill>
                <a:latin typeface="Noto Sans KR"/>
              </a:rPr>
              <a:t>대표이사  심혁세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14400" y="2743200"/>
            <a:ext cx="2194560" cy="594360"/>
          </a:xfrm>
          <a:prstGeom prst="roundRect">
            <a:avLst/>
          </a:prstGeom>
          <a:solidFill>
            <a:srgbClr val="14233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005840" y="2816352"/>
            <a:ext cx="2011680" cy="201168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Noto Sans KR"/>
              </a:rPr>
              <a:t>관리부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3493008"/>
            <a:ext cx="2286000" cy="41148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050" b="0">
                <a:solidFill>
                  <a:srgbClr val="191F23"/>
                </a:solidFill>
                <a:latin typeface="Noto Sans KR"/>
              </a:rPr>
              <a:t>이유진 과장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736570" y="2743200"/>
            <a:ext cx="2194560" cy="594360"/>
          </a:xfrm>
          <a:prstGeom prst="roundRect">
            <a:avLst/>
          </a:prstGeom>
          <a:solidFill>
            <a:srgbClr val="14233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3931920" y="2816352"/>
            <a:ext cx="2011680" cy="201168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Noto Sans KR"/>
              </a:rPr>
              <a:t>영업부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736570" y="3493008"/>
            <a:ext cx="2286000" cy="41148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050" b="0">
                <a:solidFill>
                  <a:srgbClr val="191F23"/>
                </a:solidFill>
                <a:latin typeface="Noto Sans KR"/>
              </a:rPr>
              <a:t>심혁세 이사 · 강영식 전무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554582" y="2743200"/>
            <a:ext cx="2194560" cy="594360"/>
          </a:xfrm>
          <a:prstGeom prst="roundRect">
            <a:avLst/>
          </a:prstGeom>
          <a:solidFill>
            <a:srgbClr val="14233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7040879" y="2816352"/>
            <a:ext cx="2011680" cy="201168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Noto Sans KR"/>
              </a:rPr>
              <a:t>설계부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554582" y="3493008"/>
            <a:ext cx="2286000" cy="41148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050" b="0" dirty="0" err="1">
                <a:solidFill>
                  <a:srgbClr val="191F23"/>
                </a:solidFill>
                <a:latin typeface="Noto Sans KR"/>
              </a:rPr>
              <a:t>심혁민</a:t>
            </a:r>
            <a:r>
              <a:rPr sz="1050" b="0" dirty="0">
                <a:solidFill>
                  <a:srgbClr val="191F23"/>
                </a:solidFill>
                <a:latin typeface="Noto Sans KR"/>
              </a:rPr>
              <a:t> </a:t>
            </a:r>
            <a:r>
              <a:rPr sz="1050" b="0" dirty="0" err="1">
                <a:solidFill>
                  <a:srgbClr val="191F23"/>
                </a:solidFill>
                <a:latin typeface="Noto Sans KR"/>
              </a:rPr>
              <a:t>이사</a:t>
            </a:r>
            <a:r>
              <a:rPr sz="1050" b="0" dirty="0">
                <a:solidFill>
                  <a:srgbClr val="191F23"/>
                </a:solidFill>
                <a:latin typeface="Noto Sans KR"/>
              </a:rPr>
              <a:t> · </a:t>
            </a:r>
            <a:r>
              <a:rPr sz="1050" b="0" dirty="0" err="1">
                <a:solidFill>
                  <a:srgbClr val="191F23"/>
                </a:solidFill>
                <a:latin typeface="Noto Sans KR"/>
              </a:rPr>
              <a:t>허림</a:t>
            </a:r>
            <a:r>
              <a:rPr sz="1050" b="0" dirty="0">
                <a:solidFill>
                  <a:srgbClr val="191F23"/>
                </a:solidFill>
                <a:latin typeface="Noto Sans KR"/>
              </a:rPr>
              <a:t> </a:t>
            </a:r>
            <a:r>
              <a:rPr sz="1050" b="0" dirty="0" err="1">
                <a:solidFill>
                  <a:srgbClr val="191F23"/>
                </a:solidFill>
                <a:latin typeface="Noto Sans KR"/>
              </a:rPr>
              <a:t>과장</a:t>
            </a:r>
            <a:endParaRPr sz="1050" b="0" dirty="0">
              <a:solidFill>
                <a:srgbClr val="191F23"/>
              </a:solidFill>
              <a:latin typeface="Noto Sans KR"/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9326880" y="2743200"/>
            <a:ext cx="2194560" cy="594360"/>
          </a:xfrm>
          <a:prstGeom prst="roundRect">
            <a:avLst/>
          </a:prstGeom>
          <a:solidFill>
            <a:srgbClr val="14233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9418319" y="2816352"/>
            <a:ext cx="2011680" cy="201168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Noto Sans KR"/>
              </a:rPr>
              <a:t>시공부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326880" y="3493008"/>
            <a:ext cx="2286000" cy="41148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050" b="0">
                <a:solidFill>
                  <a:srgbClr val="191F23"/>
                </a:solidFill>
                <a:latin typeface="Noto Sans KR"/>
              </a:rPr>
              <a:t>김재관 이사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144000" y="4160520"/>
            <a:ext cx="2011680" cy="27432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000" b="1">
                <a:solidFill>
                  <a:srgbClr val="00709C"/>
                </a:solidFill>
                <a:latin typeface="Noto Sans KR"/>
              </a:rPr>
              <a:t>시공부 구성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229600" y="4526280"/>
            <a:ext cx="3840480" cy="36576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050" b="0">
                <a:solidFill>
                  <a:srgbClr val="191F23"/>
                </a:solidFill>
                <a:latin typeface="Noto Sans KR"/>
              </a:rPr>
              <a:t>조희원 부장  ·  노승준 부장  ·  최윤선 과장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85800" y="6473952"/>
            <a:ext cx="10835640" cy="15240"/>
          </a:xfrm>
          <a:prstGeom prst="rect">
            <a:avLst/>
          </a:prstGeom>
          <a:solidFill>
            <a:srgbClr val="D6DE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685800" y="6510528"/>
            <a:ext cx="7772400" cy="201168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800" b="0">
                <a:solidFill>
                  <a:srgbClr val="64747E"/>
                </a:solidFill>
                <a:latin typeface="Noto Sans KR"/>
              </a:rPr>
              <a:t>㈜ 우리공영설비  ·  WOORI KONGYOUNG MECHANICAL Co., LTD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0058400" y="6510528"/>
            <a:ext cx="1463040" cy="201168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r"/>
            <a:r>
              <a:rPr sz="800" b="0">
                <a:solidFill>
                  <a:srgbClr val="64747E"/>
                </a:solidFill>
                <a:latin typeface="Noto Sans KR"/>
              </a:rPr>
              <a:t>공 사 지 명 원</a:t>
            </a:r>
          </a:p>
        </p:txBody>
      </p:sp>
      <p:cxnSp>
        <p:nvCxnSpPr>
          <p:cNvPr id="24" name="Connector 23"/>
          <p:cNvCxnSpPr/>
          <p:nvPr/>
        </p:nvCxnSpPr>
        <p:spPr>
          <a:xfrm flipH="1">
            <a:off x="2011680" y="2075688"/>
            <a:ext cx="4069080" cy="685800"/>
          </a:xfrm>
          <a:prstGeom prst="line">
            <a:avLst/>
          </a:prstGeom>
          <a:ln w="15240">
            <a:solidFill>
              <a:srgbClr val="64747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Connector 24"/>
          <p:cNvCxnSpPr/>
          <p:nvPr/>
        </p:nvCxnSpPr>
        <p:spPr>
          <a:xfrm flipH="1">
            <a:off x="4937760" y="2075688"/>
            <a:ext cx="1143000" cy="685800"/>
          </a:xfrm>
          <a:prstGeom prst="line">
            <a:avLst/>
          </a:prstGeom>
          <a:ln w="15240">
            <a:solidFill>
              <a:srgbClr val="64747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Connector 25"/>
          <p:cNvCxnSpPr/>
          <p:nvPr/>
        </p:nvCxnSpPr>
        <p:spPr>
          <a:xfrm>
            <a:off x="6080760" y="2075688"/>
            <a:ext cx="1965960" cy="685800"/>
          </a:xfrm>
          <a:prstGeom prst="line">
            <a:avLst/>
          </a:prstGeom>
          <a:ln w="15240">
            <a:solidFill>
              <a:srgbClr val="64747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Connector 26"/>
          <p:cNvCxnSpPr/>
          <p:nvPr/>
        </p:nvCxnSpPr>
        <p:spPr>
          <a:xfrm>
            <a:off x="6080760" y="2075688"/>
            <a:ext cx="4343400" cy="685800"/>
          </a:xfrm>
          <a:prstGeom prst="line">
            <a:avLst/>
          </a:prstGeom>
          <a:ln w="15240">
            <a:solidFill>
              <a:srgbClr val="64747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438912"/>
            <a:ext cx="2926080" cy="2560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900" b="1">
                <a:solidFill>
                  <a:srgbClr val="00709C"/>
                </a:solidFill>
                <a:latin typeface="Noto Sans KR"/>
              </a:rPr>
              <a:t>REGISTRATION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749808"/>
            <a:ext cx="7772400" cy="566928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600" b="1">
                <a:solidFill>
                  <a:srgbClr val="142330"/>
                </a:solidFill>
                <a:latin typeface="Noto Sans KR"/>
              </a:rPr>
              <a:t>사업자등록증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972800" y="502920"/>
            <a:ext cx="502920" cy="27432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r"/>
            <a:r>
              <a:rPr sz="900" b="1">
                <a:solidFill>
                  <a:srgbClr val="64747E"/>
                </a:solidFill>
                <a:latin typeface="Noto Sans KR"/>
              </a:rPr>
              <a:t>08</a:t>
            </a:r>
          </a:p>
        </p:txBody>
      </p:sp>
      <p:sp>
        <p:nvSpPr>
          <p:cNvPr id="5" name="Rectangle 4"/>
          <p:cNvSpPr/>
          <p:nvPr/>
        </p:nvSpPr>
        <p:spPr>
          <a:xfrm>
            <a:off x="685800" y="1389888"/>
            <a:ext cx="10835640" cy="15240"/>
          </a:xfrm>
          <a:prstGeom prst="rect">
            <a:avLst/>
          </a:prstGeom>
          <a:solidFill>
            <a:srgbClr val="D6DE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777240" y="1572768"/>
            <a:ext cx="3840480" cy="27432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00" b="1">
                <a:solidFill>
                  <a:srgbClr val="00709C"/>
                </a:solidFill>
                <a:latin typeface="Noto Sans KR"/>
              </a:rPr>
              <a:t>Business Registration Certificate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709160" y="1572768"/>
            <a:ext cx="6080760" cy="4526280"/>
          </a:xfrm>
          <a:prstGeom prst="roundRect">
            <a:avLst/>
          </a:prstGeom>
          <a:solidFill>
            <a:srgbClr val="FFFFFF"/>
          </a:solidFill>
          <a:ln>
            <a:solidFill>
              <a:srgbClr val="D6DE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6215103" y="1664208"/>
            <a:ext cx="3068874" cy="43434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22960" y="2148840"/>
            <a:ext cx="3017520" cy="36576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700" b="1">
                <a:solidFill>
                  <a:srgbClr val="142330"/>
                </a:solidFill>
                <a:latin typeface="Noto Sans KR"/>
              </a:rPr>
              <a:t>원본 증빙자료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" y="2697480"/>
            <a:ext cx="3200400" cy="9144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50" b="0">
                <a:solidFill>
                  <a:srgbClr val="64747E"/>
                </a:solidFill>
                <a:latin typeface="Noto Sans KR"/>
              </a:rPr>
              <a:t>사업자등록증 및 관련 등록자료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85800" y="6473952"/>
            <a:ext cx="10835640" cy="15240"/>
          </a:xfrm>
          <a:prstGeom prst="rect">
            <a:avLst/>
          </a:prstGeom>
          <a:solidFill>
            <a:srgbClr val="D6DE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685800" y="6510528"/>
            <a:ext cx="7772400" cy="201168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800" b="0">
                <a:solidFill>
                  <a:srgbClr val="64747E"/>
                </a:solidFill>
                <a:latin typeface="Noto Sans KR"/>
              </a:rPr>
              <a:t>㈜ 우리공영설비  ·  WOORI KONGYOUNG MECHANICAL Co., LTD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058400" y="6510528"/>
            <a:ext cx="1463040" cy="201168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r"/>
            <a:r>
              <a:rPr sz="800" b="0">
                <a:solidFill>
                  <a:srgbClr val="64747E"/>
                </a:solidFill>
                <a:latin typeface="Noto Sans KR"/>
              </a:rPr>
              <a:t>공 사 지 명 원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438912"/>
            <a:ext cx="2926080" cy="2560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900" b="1">
                <a:solidFill>
                  <a:srgbClr val="00709C"/>
                </a:solidFill>
                <a:latin typeface="Noto Sans KR"/>
              </a:rPr>
              <a:t>LICENSE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749808"/>
            <a:ext cx="7772400" cy="566928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600" b="1">
                <a:solidFill>
                  <a:srgbClr val="142330"/>
                </a:solidFill>
                <a:latin typeface="Noto Sans KR"/>
              </a:rPr>
              <a:t>전문건설업 등록증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972800" y="502920"/>
            <a:ext cx="502920" cy="27432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r"/>
            <a:r>
              <a:rPr sz="900" b="1">
                <a:solidFill>
                  <a:srgbClr val="64747E"/>
                </a:solidFill>
                <a:latin typeface="Noto Sans KR"/>
              </a:rPr>
              <a:t>09</a:t>
            </a:r>
          </a:p>
        </p:txBody>
      </p:sp>
      <p:sp>
        <p:nvSpPr>
          <p:cNvPr id="5" name="Rectangle 4"/>
          <p:cNvSpPr/>
          <p:nvPr/>
        </p:nvSpPr>
        <p:spPr>
          <a:xfrm>
            <a:off x="685800" y="1389888"/>
            <a:ext cx="10835640" cy="15240"/>
          </a:xfrm>
          <a:prstGeom prst="rect">
            <a:avLst/>
          </a:prstGeom>
          <a:solidFill>
            <a:srgbClr val="D6DE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4709160" y="1572768"/>
            <a:ext cx="6080760" cy="4526280"/>
          </a:xfrm>
          <a:prstGeom prst="roundRect">
            <a:avLst/>
          </a:prstGeom>
          <a:solidFill>
            <a:srgbClr val="FFFFFF"/>
          </a:solidFill>
          <a:ln>
            <a:solidFill>
              <a:srgbClr val="D6DE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6196860" y="1664208"/>
            <a:ext cx="3105360" cy="43434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822960" y="2148840"/>
            <a:ext cx="3017520" cy="36576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700" b="1">
                <a:solidFill>
                  <a:srgbClr val="142330"/>
                </a:solidFill>
                <a:latin typeface="Noto Sans KR"/>
              </a:rPr>
              <a:t>원본 증빙자료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60" y="2697480"/>
            <a:ext cx="3200400" cy="9144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50" b="0">
                <a:solidFill>
                  <a:srgbClr val="64747E"/>
                </a:solidFill>
                <a:latin typeface="Noto Sans KR"/>
              </a:rPr>
              <a:t>전문건설업 등록 관련 증빙</a:t>
            </a:r>
          </a:p>
        </p:txBody>
      </p:sp>
      <p:sp>
        <p:nvSpPr>
          <p:cNvPr id="10" name="Rectangle 9"/>
          <p:cNvSpPr/>
          <p:nvPr/>
        </p:nvSpPr>
        <p:spPr>
          <a:xfrm>
            <a:off x="685800" y="6473952"/>
            <a:ext cx="10835640" cy="15240"/>
          </a:xfrm>
          <a:prstGeom prst="rect">
            <a:avLst/>
          </a:prstGeom>
          <a:solidFill>
            <a:srgbClr val="D6DE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685800" y="6510528"/>
            <a:ext cx="7772400" cy="201168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800" b="0">
                <a:solidFill>
                  <a:srgbClr val="64747E"/>
                </a:solidFill>
                <a:latin typeface="Noto Sans KR"/>
              </a:rPr>
              <a:t>㈜ 우리공영설비  ·  WOORI KONGYOUNG MECHANICAL Co., LTD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058400" y="6510528"/>
            <a:ext cx="1463040" cy="201168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r"/>
            <a:r>
              <a:rPr sz="800" b="0">
                <a:solidFill>
                  <a:srgbClr val="64747E"/>
                </a:solidFill>
                <a:latin typeface="Noto Sans KR"/>
              </a:rPr>
              <a:t>공 사 지 명 원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438912"/>
            <a:ext cx="2926080" cy="2560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900" b="1">
                <a:solidFill>
                  <a:srgbClr val="00709C"/>
                </a:solidFill>
                <a:latin typeface="Noto Sans KR"/>
              </a:rPr>
              <a:t>LICENSE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749808"/>
            <a:ext cx="7772400" cy="566928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600" b="1">
                <a:solidFill>
                  <a:srgbClr val="142330"/>
                </a:solidFill>
                <a:latin typeface="Noto Sans KR"/>
              </a:rPr>
              <a:t>소방공사업 등록증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972800" y="502920"/>
            <a:ext cx="502920" cy="27432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r"/>
            <a:r>
              <a:rPr sz="900" b="1">
                <a:solidFill>
                  <a:srgbClr val="64747E"/>
                </a:solidFill>
                <a:latin typeface="Noto Sans KR"/>
              </a:rPr>
              <a:t>10</a:t>
            </a:r>
          </a:p>
        </p:txBody>
      </p:sp>
      <p:sp>
        <p:nvSpPr>
          <p:cNvPr id="5" name="Rectangle 4"/>
          <p:cNvSpPr/>
          <p:nvPr/>
        </p:nvSpPr>
        <p:spPr>
          <a:xfrm>
            <a:off x="685800" y="1389888"/>
            <a:ext cx="10835640" cy="15240"/>
          </a:xfrm>
          <a:prstGeom prst="rect">
            <a:avLst/>
          </a:prstGeom>
          <a:solidFill>
            <a:srgbClr val="D6DE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4709160" y="1572768"/>
            <a:ext cx="6080760" cy="4526280"/>
          </a:xfrm>
          <a:prstGeom prst="roundRect">
            <a:avLst/>
          </a:prstGeom>
          <a:solidFill>
            <a:srgbClr val="FFFFFF"/>
          </a:solidFill>
          <a:ln>
            <a:solidFill>
              <a:srgbClr val="D6DE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rcRect l="10585" t="10336" r="12599" b="14286"/>
          <a:stretch/>
        </p:blipFill>
        <p:spPr>
          <a:xfrm>
            <a:off x="5959150" y="1597318"/>
            <a:ext cx="3381700" cy="447718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822960" y="2148840"/>
            <a:ext cx="3017520" cy="36576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700" b="1">
                <a:solidFill>
                  <a:srgbClr val="142330"/>
                </a:solidFill>
                <a:latin typeface="Noto Sans KR"/>
              </a:rPr>
              <a:t>원본 증빙자료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60" y="2697480"/>
            <a:ext cx="3200400" cy="9144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50" b="0">
                <a:solidFill>
                  <a:srgbClr val="64747E"/>
                </a:solidFill>
                <a:latin typeface="Noto Sans KR"/>
              </a:rPr>
              <a:t>소방공사업 등록 관련 증빙</a:t>
            </a:r>
          </a:p>
        </p:txBody>
      </p:sp>
      <p:sp>
        <p:nvSpPr>
          <p:cNvPr id="10" name="Rectangle 9"/>
          <p:cNvSpPr/>
          <p:nvPr/>
        </p:nvSpPr>
        <p:spPr>
          <a:xfrm>
            <a:off x="685800" y="6473952"/>
            <a:ext cx="10835640" cy="15240"/>
          </a:xfrm>
          <a:prstGeom prst="rect">
            <a:avLst/>
          </a:prstGeom>
          <a:solidFill>
            <a:srgbClr val="D6DE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685800" y="6510528"/>
            <a:ext cx="7772400" cy="201168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800" b="0">
                <a:solidFill>
                  <a:srgbClr val="64747E"/>
                </a:solidFill>
                <a:latin typeface="Noto Sans KR"/>
              </a:rPr>
              <a:t>㈜ 우리공영설비  ·  WOORI KONGYOUNG MECHANICAL Co., LTD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058400" y="6510528"/>
            <a:ext cx="1463040" cy="201168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r"/>
            <a:r>
              <a:rPr sz="800" b="0">
                <a:solidFill>
                  <a:srgbClr val="64747E"/>
                </a:solidFill>
                <a:latin typeface="Noto Sans KR"/>
              </a:rPr>
              <a:t>공 사 지 명 원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438912"/>
            <a:ext cx="2926080" cy="2560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900" b="1">
                <a:solidFill>
                  <a:srgbClr val="00709C"/>
                </a:solidFill>
                <a:latin typeface="Noto Sans KR"/>
              </a:rPr>
              <a:t>LICENSE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749808"/>
            <a:ext cx="7772400" cy="566928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600" b="1">
                <a:solidFill>
                  <a:srgbClr val="142330"/>
                </a:solidFill>
                <a:latin typeface="Noto Sans KR"/>
              </a:rPr>
              <a:t>신·재생에너지 전문기업 등록증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972800" y="502920"/>
            <a:ext cx="502920" cy="27432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r"/>
            <a:r>
              <a:rPr sz="900" b="1">
                <a:solidFill>
                  <a:srgbClr val="64747E"/>
                </a:solidFill>
                <a:latin typeface="Noto Sans KR"/>
              </a:rPr>
              <a:t>11</a:t>
            </a:r>
          </a:p>
        </p:txBody>
      </p:sp>
      <p:sp>
        <p:nvSpPr>
          <p:cNvPr id="5" name="Rectangle 4"/>
          <p:cNvSpPr/>
          <p:nvPr/>
        </p:nvSpPr>
        <p:spPr>
          <a:xfrm>
            <a:off x="685800" y="1389888"/>
            <a:ext cx="10835640" cy="15240"/>
          </a:xfrm>
          <a:prstGeom prst="rect">
            <a:avLst/>
          </a:prstGeom>
          <a:solidFill>
            <a:srgbClr val="D6DE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4709160" y="1572768"/>
            <a:ext cx="6080760" cy="4526280"/>
          </a:xfrm>
          <a:prstGeom prst="roundRect">
            <a:avLst/>
          </a:prstGeom>
          <a:solidFill>
            <a:srgbClr val="FFFFFF"/>
          </a:solidFill>
          <a:ln>
            <a:solidFill>
              <a:srgbClr val="D6DE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rcRect l="7732" t="6150" r="6842" b="5543"/>
          <a:stretch/>
        </p:blipFill>
        <p:spPr>
          <a:xfrm>
            <a:off x="5965350" y="1675908"/>
            <a:ext cx="3312000" cy="43200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822960" y="2148840"/>
            <a:ext cx="4023360" cy="41148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800" b="1">
                <a:solidFill>
                  <a:srgbClr val="142330"/>
                </a:solidFill>
                <a:latin typeface="Noto Sans KR"/>
              </a:rPr>
              <a:t>원본 증빙자료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60" y="2670048"/>
            <a:ext cx="4114800" cy="64008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00" b="0">
                <a:solidFill>
                  <a:srgbClr val="64747E"/>
                </a:solidFill>
                <a:latin typeface="Noto Sans KR"/>
              </a:rPr>
              <a:t>신·재생에너지 전문기업 등록 증빙</a:t>
            </a:r>
          </a:p>
        </p:txBody>
      </p:sp>
      <p:sp>
        <p:nvSpPr>
          <p:cNvPr id="10" name="Rectangle 9"/>
          <p:cNvSpPr/>
          <p:nvPr/>
        </p:nvSpPr>
        <p:spPr>
          <a:xfrm>
            <a:off x="685800" y="6473952"/>
            <a:ext cx="10835640" cy="15240"/>
          </a:xfrm>
          <a:prstGeom prst="rect">
            <a:avLst/>
          </a:prstGeom>
          <a:solidFill>
            <a:srgbClr val="D6DE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685800" y="6510528"/>
            <a:ext cx="7772400" cy="201168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800" b="0">
                <a:solidFill>
                  <a:srgbClr val="64747E"/>
                </a:solidFill>
                <a:latin typeface="Noto Sans KR"/>
              </a:rPr>
              <a:t>㈜ 우리공영설비  ·  WOORI KONGYOUNG MECHANICAL Co., LTD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058400" y="6510528"/>
            <a:ext cx="1463040" cy="201168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r"/>
            <a:r>
              <a:rPr sz="800" b="0">
                <a:solidFill>
                  <a:srgbClr val="64747E"/>
                </a:solidFill>
                <a:latin typeface="Noto Sans KR"/>
              </a:rPr>
              <a:t>공 사 지 명 원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438912"/>
            <a:ext cx="2926080" cy="2560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900" b="1">
                <a:solidFill>
                  <a:srgbClr val="00709C"/>
                </a:solidFill>
                <a:latin typeface="Noto Sans KR"/>
              </a:rPr>
              <a:t>LICENSE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713232"/>
            <a:ext cx="7772400" cy="566928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600" b="1">
                <a:solidFill>
                  <a:srgbClr val="142330"/>
                </a:solidFill>
                <a:latin typeface="Noto Sans KR"/>
              </a:rPr>
              <a:t>건설업 등록수첩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972800" y="502920"/>
            <a:ext cx="502920" cy="27432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r"/>
            <a:r>
              <a:rPr sz="900" b="1">
                <a:solidFill>
                  <a:srgbClr val="64747E"/>
                </a:solidFill>
                <a:latin typeface="Noto Sans KR"/>
              </a:rPr>
              <a:t>12</a:t>
            </a:r>
          </a:p>
        </p:txBody>
      </p:sp>
      <p:sp>
        <p:nvSpPr>
          <p:cNvPr id="5" name="Rectangle 4"/>
          <p:cNvSpPr/>
          <p:nvPr/>
        </p:nvSpPr>
        <p:spPr>
          <a:xfrm>
            <a:off x="685800" y="1389888"/>
            <a:ext cx="10835640" cy="15240"/>
          </a:xfrm>
          <a:prstGeom prst="rect">
            <a:avLst/>
          </a:prstGeom>
          <a:solidFill>
            <a:srgbClr val="D6DE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4709160" y="1572768"/>
            <a:ext cx="6080760" cy="4526280"/>
          </a:xfrm>
          <a:prstGeom prst="roundRect">
            <a:avLst/>
          </a:prstGeom>
          <a:solidFill>
            <a:srgbClr val="FFFFFF"/>
          </a:solidFill>
          <a:ln>
            <a:solidFill>
              <a:srgbClr val="D6DE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4893414" y="1892808"/>
            <a:ext cx="5620812" cy="392277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822960" y="2057400"/>
            <a:ext cx="4023360" cy="41148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800" b="1">
                <a:solidFill>
                  <a:srgbClr val="142330"/>
                </a:solidFill>
                <a:latin typeface="Noto Sans KR"/>
              </a:rPr>
              <a:t>원본 증빙자료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60" y="2670048"/>
            <a:ext cx="4114800" cy="54864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00" b="0">
                <a:solidFill>
                  <a:srgbClr val="64747E"/>
                </a:solidFill>
                <a:latin typeface="Noto Sans KR"/>
              </a:rPr>
              <a:t>건설업 등록 증빙</a:t>
            </a:r>
          </a:p>
        </p:txBody>
      </p:sp>
      <p:sp>
        <p:nvSpPr>
          <p:cNvPr id="10" name="Rectangle 9"/>
          <p:cNvSpPr/>
          <p:nvPr/>
        </p:nvSpPr>
        <p:spPr>
          <a:xfrm>
            <a:off x="685800" y="6473952"/>
            <a:ext cx="10835640" cy="15240"/>
          </a:xfrm>
          <a:prstGeom prst="rect">
            <a:avLst/>
          </a:prstGeom>
          <a:solidFill>
            <a:srgbClr val="D6DE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685800" y="6510528"/>
            <a:ext cx="7772400" cy="201168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800" b="0">
                <a:solidFill>
                  <a:srgbClr val="64747E"/>
                </a:solidFill>
                <a:latin typeface="Noto Sans KR"/>
              </a:rPr>
              <a:t>㈜ 우리공영설비  ·  WOORI KONGYOUNG MECHANICAL Co., LTD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058400" y="6510528"/>
            <a:ext cx="1463040" cy="201168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r"/>
            <a:r>
              <a:rPr sz="800" b="0">
                <a:solidFill>
                  <a:srgbClr val="64747E"/>
                </a:solidFill>
                <a:latin typeface="Noto Sans KR"/>
              </a:rPr>
              <a:t>공 사 지 명 원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438912"/>
            <a:ext cx="2926080" cy="2560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900" b="1">
                <a:solidFill>
                  <a:srgbClr val="00709C"/>
                </a:solidFill>
                <a:latin typeface="Noto Sans KR"/>
              </a:rPr>
              <a:t>LICENSE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749808"/>
            <a:ext cx="7772400" cy="566928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50" b="0">
                <a:solidFill>
                  <a:srgbClr val="64747E"/>
                </a:solidFill>
                <a:latin typeface="Noto Sans KR"/>
              </a:rPr>
              <a:t>소방공사업 등록수첩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972800" y="502920"/>
            <a:ext cx="502920" cy="27432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r"/>
            <a:r>
              <a:rPr sz="900" b="1">
                <a:solidFill>
                  <a:srgbClr val="64747E"/>
                </a:solidFill>
                <a:latin typeface="Noto Sans KR"/>
              </a:rPr>
              <a:t>13</a:t>
            </a:r>
          </a:p>
        </p:txBody>
      </p:sp>
      <p:sp>
        <p:nvSpPr>
          <p:cNvPr id="5" name="Rectangle 4"/>
          <p:cNvSpPr/>
          <p:nvPr/>
        </p:nvSpPr>
        <p:spPr>
          <a:xfrm>
            <a:off x="685800" y="1389888"/>
            <a:ext cx="10835640" cy="15240"/>
          </a:xfrm>
          <a:prstGeom prst="rect">
            <a:avLst/>
          </a:prstGeom>
          <a:solidFill>
            <a:srgbClr val="D6DE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4709160" y="1572768"/>
            <a:ext cx="6080760" cy="4526280"/>
          </a:xfrm>
          <a:prstGeom prst="roundRect">
            <a:avLst/>
          </a:prstGeom>
          <a:solidFill>
            <a:srgbClr val="FFFFFF"/>
          </a:solidFill>
          <a:ln>
            <a:solidFill>
              <a:srgbClr val="D6DE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4894580" y="1884276"/>
            <a:ext cx="5709920" cy="390326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822960" y="2148840"/>
            <a:ext cx="3017520" cy="36576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700" b="1">
                <a:solidFill>
                  <a:srgbClr val="142330"/>
                </a:solidFill>
                <a:latin typeface="Noto Sans KR"/>
              </a:rPr>
              <a:t>원본 증빙자료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60" y="2697480"/>
            <a:ext cx="3200400" cy="9144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50" b="0">
                <a:solidFill>
                  <a:srgbClr val="64747E"/>
                </a:solidFill>
                <a:latin typeface="Noto Sans KR"/>
              </a:rPr>
              <a:t>소방공사업 등록수첩</a:t>
            </a:r>
          </a:p>
        </p:txBody>
      </p:sp>
      <p:sp>
        <p:nvSpPr>
          <p:cNvPr id="10" name="Rectangle 9"/>
          <p:cNvSpPr/>
          <p:nvPr/>
        </p:nvSpPr>
        <p:spPr>
          <a:xfrm>
            <a:off x="685800" y="6473952"/>
            <a:ext cx="10835640" cy="15240"/>
          </a:xfrm>
          <a:prstGeom prst="rect">
            <a:avLst/>
          </a:prstGeom>
          <a:solidFill>
            <a:srgbClr val="D6DE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685800" y="6510528"/>
            <a:ext cx="7772400" cy="201168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800" b="0">
                <a:solidFill>
                  <a:srgbClr val="64747E"/>
                </a:solidFill>
                <a:latin typeface="Noto Sans KR"/>
              </a:rPr>
              <a:t>㈜ 우리공영설비  ·  WOORI KONGYOUNG MECHANICAL Co., LTD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058400" y="6510528"/>
            <a:ext cx="1463040" cy="201168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r"/>
            <a:r>
              <a:rPr sz="800" b="0">
                <a:solidFill>
                  <a:srgbClr val="64747E"/>
                </a:solidFill>
                <a:latin typeface="Noto Sans KR"/>
              </a:rPr>
              <a:t>공 사 지 명 원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438912"/>
            <a:ext cx="2926080" cy="2560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900" b="1">
                <a:solidFill>
                  <a:srgbClr val="00709C"/>
                </a:solidFill>
                <a:latin typeface="Noto Sans KR"/>
              </a:rPr>
              <a:t>LICENSE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749808"/>
            <a:ext cx="7772400" cy="566928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600" b="1">
                <a:solidFill>
                  <a:srgbClr val="142330"/>
                </a:solidFill>
                <a:latin typeface="Noto Sans KR"/>
              </a:rPr>
              <a:t>신용평가서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972800" y="502920"/>
            <a:ext cx="502920" cy="27432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r"/>
            <a:r>
              <a:rPr sz="900" b="1">
                <a:solidFill>
                  <a:srgbClr val="64747E"/>
                </a:solidFill>
                <a:latin typeface="Noto Sans KR"/>
              </a:rPr>
              <a:t>14</a:t>
            </a:r>
          </a:p>
        </p:txBody>
      </p:sp>
      <p:sp>
        <p:nvSpPr>
          <p:cNvPr id="5" name="Rectangle 4"/>
          <p:cNvSpPr/>
          <p:nvPr/>
        </p:nvSpPr>
        <p:spPr>
          <a:xfrm>
            <a:off x="685800" y="1389888"/>
            <a:ext cx="10835640" cy="15240"/>
          </a:xfrm>
          <a:prstGeom prst="rect">
            <a:avLst/>
          </a:prstGeom>
          <a:solidFill>
            <a:srgbClr val="D6DE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4709160" y="1572768"/>
            <a:ext cx="6080760" cy="4526280"/>
          </a:xfrm>
          <a:prstGeom prst="roundRect">
            <a:avLst/>
          </a:prstGeom>
          <a:solidFill>
            <a:srgbClr val="FFFFFF"/>
          </a:solidFill>
          <a:ln>
            <a:solidFill>
              <a:srgbClr val="D6DE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rcRect l="6938" t="3126" r="6404" b="2385"/>
          <a:stretch/>
        </p:blipFill>
        <p:spPr>
          <a:xfrm>
            <a:off x="6283100" y="1597452"/>
            <a:ext cx="2949800" cy="448369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822960" y="2148840"/>
            <a:ext cx="3017520" cy="36576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700" b="1">
                <a:solidFill>
                  <a:srgbClr val="142330"/>
                </a:solidFill>
                <a:latin typeface="Noto Sans KR"/>
              </a:rPr>
              <a:t>원본 증빙자료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60" y="2697480"/>
            <a:ext cx="3200400" cy="9144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50" b="0">
                <a:solidFill>
                  <a:srgbClr val="64747E"/>
                </a:solidFill>
                <a:latin typeface="Noto Sans KR"/>
              </a:rPr>
              <a:t>신용평가 관련 증빙</a:t>
            </a:r>
          </a:p>
        </p:txBody>
      </p:sp>
      <p:sp>
        <p:nvSpPr>
          <p:cNvPr id="10" name="Rectangle 9"/>
          <p:cNvSpPr/>
          <p:nvPr/>
        </p:nvSpPr>
        <p:spPr>
          <a:xfrm>
            <a:off x="685800" y="6473952"/>
            <a:ext cx="10835640" cy="15240"/>
          </a:xfrm>
          <a:prstGeom prst="rect">
            <a:avLst/>
          </a:prstGeom>
          <a:solidFill>
            <a:srgbClr val="D6DE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685800" y="6510528"/>
            <a:ext cx="7772400" cy="201168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800" b="0">
                <a:solidFill>
                  <a:srgbClr val="64747E"/>
                </a:solidFill>
                <a:latin typeface="Noto Sans KR"/>
              </a:rPr>
              <a:t>㈜ 우리공영설비  ·  WOORI KONGYOUNG MECHANICAL Co., LTD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058400" y="6510528"/>
            <a:ext cx="1463040" cy="201168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r"/>
            <a:r>
              <a:rPr sz="800" b="0">
                <a:solidFill>
                  <a:srgbClr val="64747E"/>
                </a:solidFill>
                <a:latin typeface="Noto Sans KR"/>
              </a:rPr>
              <a:t>공 사 지 명 원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438912"/>
            <a:ext cx="2926080" cy="2560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900" b="1">
                <a:solidFill>
                  <a:srgbClr val="00709C"/>
                </a:solidFill>
                <a:latin typeface="Noto Sans KR"/>
              </a:rPr>
              <a:t>CAPABILITY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749808"/>
            <a:ext cx="7772400" cy="566928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600" b="1">
                <a:solidFill>
                  <a:srgbClr val="142330"/>
                </a:solidFill>
                <a:latin typeface="Noto Sans KR"/>
              </a:rPr>
              <a:t>건설기술(기능) 인력보유현황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972800" y="502920"/>
            <a:ext cx="502920" cy="27432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r"/>
            <a:r>
              <a:rPr sz="900" b="1">
                <a:solidFill>
                  <a:srgbClr val="64747E"/>
                </a:solidFill>
                <a:latin typeface="Noto Sans KR"/>
              </a:rPr>
              <a:t>15</a:t>
            </a:r>
          </a:p>
        </p:txBody>
      </p:sp>
      <p:sp>
        <p:nvSpPr>
          <p:cNvPr id="5" name="Rectangle 4"/>
          <p:cNvSpPr/>
          <p:nvPr/>
        </p:nvSpPr>
        <p:spPr>
          <a:xfrm>
            <a:off x="685800" y="1389888"/>
            <a:ext cx="10835640" cy="15240"/>
          </a:xfrm>
          <a:prstGeom prst="rect">
            <a:avLst/>
          </a:prstGeom>
          <a:solidFill>
            <a:srgbClr val="D6DE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914400" y="1645920"/>
            <a:ext cx="1828800" cy="27432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00" b="1">
                <a:solidFill>
                  <a:srgbClr val="00709C"/>
                </a:solidFill>
                <a:latin typeface="Noto Sans KR"/>
              </a:rPr>
              <a:t>성명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926080" y="1645920"/>
            <a:ext cx="1828800" cy="27432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00" b="1">
                <a:solidFill>
                  <a:srgbClr val="00709C"/>
                </a:solidFill>
                <a:latin typeface="Noto Sans KR"/>
              </a:rPr>
              <a:t>기술자격종목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937760" y="1645920"/>
            <a:ext cx="1828800" cy="27432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00" b="1">
                <a:solidFill>
                  <a:srgbClr val="00709C"/>
                </a:solidFill>
                <a:latin typeface="Noto Sans KR"/>
              </a:rPr>
              <a:t>자격증 번호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949440" y="1645920"/>
            <a:ext cx="1828800" cy="27432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00" b="1">
                <a:solidFill>
                  <a:srgbClr val="00709C"/>
                </a:solidFill>
                <a:latin typeface="Noto Sans KR"/>
              </a:rPr>
              <a:t>자격취득일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961120" y="1645920"/>
            <a:ext cx="1828800" cy="27432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00" b="1">
                <a:solidFill>
                  <a:srgbClr val="00709C"/>
                </a:solidFill>
                <a:latin typeface="Noto Sans KR"/>
              </a:rPr>
              <a:t>입사/직위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14400" y="2084831"/>
            <a:ext cx="1828800" cy="41148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100" b="1">
                <a:solidFill>
                  <a:srgbClr val="142330"/>
                </a:solidFill>
                <a:latin typeface="Noto Sans KR"/>
              </a:rPr>
              <a:t>심 혁 세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926080" y="2084831"/>
            <a:ext cx="1828800" cy="41148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0">
                <a:solidFill>
                  <a:srgbClr val="191F23"/>
                </a:solidFill>
                <a:latin typeface="Noto Sans KR"/>
              </a:rPr>
              <a:t>건축설비 기사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937760" y="2084831"/>
            <a:ext cx="1828800" cy="41148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0">
                <a:solidFill>
                  <a:srgbClr val="191F23"/>
                </a:solidFill>
                <a:latin typeface="Noto Sans KR"/>
              </a:rPr>
              <a:t>95201070133Q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949440" y="2084831"/>
            <a:ext cx="1828800" cy="41148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0">
                <a:solidFill>
                  <a:srgbClr val="191F23"/>
                </a:solidFill>
                <a:latin typeface="Noto Sans KR"/>
              </a:rPr>
              <a:t>1995.02.27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961120" y="2084831"/>
            <a:ext cx="1828800" cy="41148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0">
                <a:solidFill>
                  <a:srgbClr val="191F23"/>
                </a:solidFill>
                <a:latin typeface="Noto Sans KR"/>
              </a:rPr>
              <a:t>2006.01.02 / 대표이사</a:t>
            </a:r>
          </a:p>
        </p:txBody>
      </p:sp>
      <p:sp>
        <p:nvSpPr>
          <p:cNvPr id="16" name="Rectangle 15"/>
          <p:cNvSpPr/>
          <p:nvPr/>
        </p:nvSpPr>
        <p:spPr>
          <a:xfrm>
            <a:off x="914400" y="2596896"/>
            <a:ext cx="9966960" cy="8890"/>
          </a:xfrm>
          <a:prstGeom prst="rect">
            <a:avLst/>
          </a:prstGeom>
          <a:solidFill>
            <a:srgbClr val="D6DE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914400" y="2798063"/>
            <a:ext cx="1828800" cy="41148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100" b="1">
                <a:solidFill>
                  <a:srgbClr val="142330"/>
                </a:solidFill>
                <a:latin typeface="Noto Sans KR"/>
              </a:rPr>
              <a:t>심 혁 세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926080" y="2798063"/>
            <a:ext cx="1828800" cy="41148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0">
                <a:solidFill>
                  <a:srgbClr val="191F23"/>
                </a:solidFill>
                <a:latin typeface="Noto Sans KR"/>
              </a:rPr>
              <a:t>건축설비 산업기사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937760" y="2798063"/>
            <a:ext cx="1828800" cy="41148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0">
                <a:solidFill>
                  <a:srgbClr val="191F23"/>
                </a:solidFill>
                <a:latin typeface="Noto Sans KR"/>
              </a:rPr>
              <a:t>91207011064G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949440" y="2798063"/>
            <a:ext cx="1828800" cy="41148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0">
                <a:solidFill>
                  <a:srgbClr val="191F23"/>
                </a:solidFill>
                <a:latin typeface="Noto Sans KR"/>
              </a:rPr>
              <a:t>1991.12.04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961120" y="2798063"/>
            <a:ext cx="1828800" cy="41148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0">
                <a:solidFill>
                  <a:srgbClr val="191F23"/>
                </a:solidFill>
                <a:latin typeface="Noto Sans KR"/>
              </a:rPr>
              <a:t>2006.01.02 / 대표이사</a:t>
            </a:r>
          </a:p>
        </p:txBody>
      </p:sp>
      <p:sp>
        <p:nvSpPr>
          <p:cNvPr id="22" name="Rectangle 21"/>
          <p:cNvSpPr/>
          <p:nvPr/>
        </p:nvSpPr>
        <p:spPr>
          <a:xfrm>
            <a:off x="914400" y="3310127"/>
            <a:ext cx="9966960" cy="8890"/>
          </a:xfrm>
          <a:prstGeom prst="rect">
            <a:avLst/>
          </a:prstGeom>
          <a:solidFill>
            <a:srgbClr val="D6DE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914400" y="3511296"/>
            <a:ext cx="1828800" cy="41148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100" b="1">
                <a:solidFill>
                  <a:srgbClr val="142330"/>
                </a:solidFill>
                <a:latin typeface="Noto Sans KR"/>
              </a:rPr>
              <a:t>조 희 원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926080" y="3511296"/>
            <a:ext cx="1828800" cy="41148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0">
                <a:solidFill>
                  <a:srgbClr val="191F23"/>
                </a:solidFill>
                <a:latin typeface="Noto Sans KR"/>
              </a:rPr>
              <a:t>건축설비 산업기사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937760" y="3511296"/>
            <a:ext cx="1828800" cy="41148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0">
                <a:solidFill>
                  <a:srgbClr val="191F23"/>
                </a:solidFill>
                <a:latin typeface="Noto Sans KR"/>
              </a:rPr>
              <a:t>96207021181u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949440" y="3511296"/>
            <a:ext cx="1828800" cy="41148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0">
                <a:solidFill>
                  <a:srgbClr val="191F23"/>
                </a:solidFill>
                <a:latin typeface="Noto Sans KR"/>
              </a:rPr>
              <a:t>1996.12.23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961120" y="3511296"/>
            <a:ext cx="1828800" cy="41148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0">
                <a:solidFill>
                  <a:srgbClr val="191F23"/>
                </a:solidFill>
                <a:latin typeface="Noto Sans KR"/>
              </a:rPr>
              <a:t>2022.06.15 / 부장</a:t>
            </a:r>
          </a:p>
        </p:txBody>
      </p:sp>
      <p:sp>
        <p:nvSpPr>
          <p:cNvPr id="28" name="Rectangle 27"/>
          <p:cNvSpPr/>
          <p:nvPr/>
        </p:nvSpPr>
        <p:spPr>
          <a:xfrm>
            <a:off x="914400" y="4023360"/>
            <a:ext cx="9966960" cy="8890"/>
          </a:xfrm>
          <a:prstGeom prst="rect">
            <a:avLst/>
          </a:prstGeom>
          <a:solidFill>
            <a:srgbClr val="D6DE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914400" y="4224527"/>
            <a:ext cx="1828800" cy="41148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100" b="1">
                <a:solidFill>
                  <a:srgbClr val="142330"/>
                </a:solidFill>
                <a:latin typeface="Noto Sans KR"/>
              </a:rPr>
              <a:t>최 윤 선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2926080" y="4224527"/>
            <a:ext cx="1828800" cy="41148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0">
                <a:solidFill>
                  <a:srgbClr val="191F23"/>
                </a:solidFill>
                <a:latin typeface="Noto Sans KR"/>
              </a:rPr>
              <a:t>소방설비 기사(기계)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4937760" y="4224527"/>
            <a:ext cx="1828800" cy="41148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0">
                <a:solidFill>
                  <a:srgbClr val="191F23"/>
                </a:solidFill>
                <a:latin typeface="Noto Sans KR"/>
              </a:rPr>
              <a:t>05201013159Q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949440" y="4224527"/>
            <a:ext cx="1828800" cy="41148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0">
                <a:solidFill>
                  <a:srgbClr val="191F23"/>
                </a:solidFill>
                <a:latin typeface="Noto Sans KR"/>
              </a:rPr>
              <a:t>2005.06.13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961120" y="4224527"/>
            <a:ext cx="1828800" cy="41148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0">
                <a:solidFill>
                  <a:srgbClr val="191F23"/>
                </a:solidFill>
                <a:latin typeface="Noto Sans KR"/>
              </a:rPr>
              <a:t>2008.10.01 / 과장</a:t>
            </a:r>
          </a:p>
        </p:txBody>
      </p:sp>
      <p:sp>
        <p:nvSpPr>
          <p:cNvPr id="34" name="Rectangle 33"/>
          <p:cNvSpPr/>
          <p:nvPr/>
        </p:nvSpPr>
        <p:spPr>
          <a:xfrm>
            <a:off x="914400" y="4736592"/>
            <a:ext cx="9966960" cy="8890"/>
          </a:xfrm>
          <a:prstGeom prst="rect">
            <a:avLst/>
          </a:prstGeom>
          <a:solidFill>
            <a:srgbClr val="D6DE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Rectangle 34"/>
          <p:cNvSpPr/>
          <p:nvPr/>
        </p:nvSpPr>
        <p:spPr>
          <a:xfrm>
            <a:off x="685800" y="6473952"/>
            <a:ext cx="10835640" cy="15240"/>
          </a:xfrm>
          <a:prstGeom prst="rect">
            <a:avLst/>
          </a:prstGeom>
          <a:solidFill>
            <a:srgbClr val="D6DE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TextBox 35"/>
          <p:cNvSpPr txBox="1"/>
          <p:nvPr/>
        </p:nvSpPr>
        <p:spPr>
          <a:xfrm>
            <a:off x="685800" y="6510528"/>
            <a:ext cx="7772400" cy="201168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800" b="0">
                <a:solidFill>
                  <a:srgbClr val="64747E"/>
                </a:solidFill>
                <a:latin typeface="Noto Sans KR"/>
              </a:rPr>
              <a:t>㈜ 우리공영설비  ·  WOORI KONGYOUNG MECHANICAL Co., LTD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0058400" y="6510528"/>
            <a:ext cx="1463040" cy="201168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r"/>
            <a:r>
              <a:rPr sz="800" b="0">
                <a:solidFill>
                  <a:srgbClr val="64747E"/>
                </a:solidFill>
                <a:latin typeface="Noto Sans KR"/>
              </a:rPr>
              <a:t>공 사 지 명 원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438912"/>
            <a:ext cx="2926080" cy="2560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900" b="1">
                <a:solidFill>
                  <a:srgbClr val="00709C"/>
                </a:solidFill>
                <a:latin typeface="Noto Sans KR"/>
              </a:rPr>
              <a:t>CAPABILITY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749808"/>
            <a:ext cx="7772400" cy="566928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600" b="1">
                <a:solidFill>
                  <a:srgbClr val="142330"/>
                </a:solidFill>
                <a:latin typeface="Noto Sans KR"/>
              </a:rPr>
              <a:t>국가기술 보유자격증 ①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972800" y="502920"/>
            <a:ext cx="502920" cy="27432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r"/>
            <a:r>
              <a:rPr sz="900" b="1">
                <a:solidFill>
                  <a:srgbClr val="64747E"/>
                </a:solidFill>
                <a:latin typeface="Noto Sans KR"/>
              </a:rPr>
              <a:t>16</a:t>
            </a:r>
          </a:p>
        </p:txBody>
      </p:sp>
      <p:sp>
        <p:nvSpPr>
          <p:cNvPr id="5" name="Rectangle 4"/>
          <p:cNvSpPr/>
          <p:nvPr/>
        </p:nvSpPr>
        <p:spPr>
          <a:xfrm>
            <a:off x="685800" y="1389888"/>
            <a:ext cx="10835640" cy="15240"/>
          </a:xfrm>
          <a:prstGeom prst="rect">
            <a:avLst/>
          </a:prstGeom>
          <a:solidFill>
            <a:srgbClr val="D6DE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4800600" y="1572768"/>
            <a:ext cx="5989320" cy="4526280"/>
          </a:xfrm>
          <a:prstGeom prst="roundRect">
            <a:avLst/>
          </a:prstGeom>
          <a:solidFill>
            <a:srgbClr val="FFFFFF"/>
          </a:solidFill>
          <a:ln>
            <a:solidFill>
              <a:srgbClr val="D6DE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6289412" y="1664208"/>
            <a:ext cx="3011696" cy="43434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822960" y="2148840"/>
            <a:ext cx="3383280" cy="36576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800" b="1">
                <a:solidFill>
                  <a:srgbClr val="142330"/>
                </a:solidFill>
                <a:latin typeface="Noto Sans KR"/>
              </a:rPr>
              <a:t>국가기술 보유자격 증빙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60" y="2697480"/>
            <a:ext cx="4954883" cy="20005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00" b="0" dirty="0" err="1">
                <a:solidFill>
                  <a:srgbClr val="64747E"/>
                </a:solidFill>
                <a:latin typeface="Noto Sans KR"/>
              </a:rPr>
              <a:t>원본</a:t>
            </a:r>
            <a:r>
              <a:rPr sz="1300" b="0" dirty="0">
                <a:solidFill>
                  <a:srgbClr val="64747E"/>
                </a:solidFill>
                <a:latin typeface="Noto Sans KR"/>
              </a:rPr>
              <a:t> </a:t>
            </a:r>
            <a:r>
              <a:rPr sz="1300" b="0" dirty="0" err="1">
                <a:solidFill>
                  <a:srgbClr val="64747E"/>
                </a:solidFill>
                <a:latin typeface="Noto Sans KR"/>
              </a:rPr>
              <a:t>자료를</a:t>
            </a:r>
            <a:r>
              <a:rPr sz="1300" b="0" dirty="0">
                <a:solidFill>
                  <a:srgbClr val="64747E"/>
                </a:solidFill>
                <a:latin typeface="Noto Sans KR"/>
              </a:rPr>
              <a:t> </a:t>
            </a:r>
            <a:r>
              <a:rPr sz="1300" b="0" dirty="0" err="1">
                <a:solidFill>
                  <a:srgbClr val="64747E"/>
                </a:solidFill>
                <a:latin typeface="Noto Sans KR"/>
              </a:rPr>
              <a:t>배치하여</a:t>
            </a:r>
            <a:r>
              <a:rPr sz="1300" b="0" dirty="0">
                <a:solidFill>
                  <a:srgbClr val="64747E"/>
                </a:solidFill>
                <a:latin typeface="Noto Sans KR"/>
              </a:rPr>
              <a:t> </a:t>
            </a:r>
            <a:r>
              <a:rPr sz="1300" b="0" dirty="0" err="1">
                <a:solidFill>
                  <a:srgbClr val="64747E"/>
                </a:solidFill>
                <a:latin typeface="Noto Sans KR"/>
              </a:rPr>
              <a:t>자격</a:t>
            </a:r>
            <a:r>
              <a:rPr sz="1300" b="0" dirty="0">
                <a:solidFill>
                  <a:srgbClr val="64747E"/>
                </a:solidFill>
                <a:latin typeface="Noto Sans KR"/>
              </a:rPr>
              <a:t> </a:t>
            </a:r>
            <a:r>
              <a:rPr sz="1300" b="0" dirty="0" err="1">
                <a:solidFill>
                  <a:srgbClr val="64747E"/>
                </a:solidFill>
                <a:latin typeface="Noto Sans KR"/>
              </a:rPr>
              <a:t>보유</a:t>
            </a:r>
            <a:r>
              <a:rPr sz="1300" b="0" dirty="0">
                <a:solidFill>
                  <a:srgbClr val="64747E"/>
                </a:solidFill>
                <a:latin typeface="Noto Sans KR"/>
              </a:rPr>
              <a:t> </a:t>
            </a:r>
            <a:r>
              <a:rPr sz="1300" b="0" dirty="0" err="1">
                <a:solidFill>
                  <a:srgbClr val="64747E"/>
                </a:solidFill>
                <a:latin typeface="Noto Sans KR"/>
              </a:rPr>
              <a:t>현황을</a:t>
            </a:r>
            <a:r>
              <a:rPr sz="1300" b="0" dirty="0">
                <a:solidFill>
                  <a:srgbClr val="64747E"/>
                </a:solidFill>
                <a:latin typeface="Noto Sans KR"/>
              </a:rPr>
              <a:t> </a:t>
            </a:r>
            <a:r>
              <a:rPr sz="1300" b="0" dirty="0" err="1">
                <a:solidFill>
                  <a:srgbClr val="64747E"/>
                </a:solidFill>
                <a:latin typeface="Noto Sans KR"/>
              </a:rPr>
              <a:t>확인할</a:t>
            </a:r>
            <a:r>
              <a:rPr sz="1300" b="0" dirty="0">
                <a:solidFill>
                  <a:srgbClr val="64747E"/>
                </a:solidFill>
                <a:latin typeface="Noto Sans KR"/>
              </a:rPr>
              <a:t> 수 </a:t>
            </a:r>
            <a:r>
              <a:rPr sz="1300" b="0" dirty="0" err="1">
                <a:solidFill>
                  <a:srgbClr val="64747E"/>
                </a:solidFill>
                <a:latin typeface="Noto Sans KR"/>
              </a:rPr>
              <a:t>있도록</a:t>
            </a:r>
            <a:r>
              <a:rPr sz="1300" b="0" dirty="0">
                <a:solidFill>
                  <a:srgbClr val="64747E"/>
                </a:solidFill>
                <a:latin typeface="Noto Sans KR"/>
              </a:rPr>
              <a:t> </a:t>
            </a:r>
            <a:r>
              <a:rPr sz="1300" b="0" dirty="0" err="1">
                <a:solidFill>
                  <a:srgbClr val="64747E"/>
                </a:solidFill>
                <a:latin typeface="Noto Sans KR"/>
              </a:rPr>
              <a:t>구성했습니다</a:t>
            </a:r>
            <a:r>
              <a:rPr sz="1300" b="0" dirty="0">
                <a:solidFill>
                  <a:srgbClr val="64747E"/>
                </a:solidFill>
                <a:latin typeface="Noto Sans KR"/>
              </a:rPr>
              <a:t>.</a:t>
            </a:r>
          </a:p>
        </p:txBody>
      </p:sp>
      <p:sp>
        <p:nvSpPr>
          <p:cNvPr id="10" name="Rectangle 9"/>
          <p:cNvSpPr/>
          <p:nvPr/>
        </p:nvSpPr>
        <p:spPr>
          <a:xfrm>
            <a:off x="685800" y="6473952"/>
            <a:ext cx="10835640" cy="15240"/>
          </a:xfrm>
          <a:prstGeom prst="rect">
            <a:avLst/>
          </a:prstGeom>
          <a:solidFill>
            <a:srgbClr val="D6DE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685800" y="6510528"/>
            <a:ext cx="7772400" cy="201168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800" b="0">
                <a:solidFill>
                  <a:srgbClr val="64747E"/>
                </a:solidFill>
                <a:latin typeface="Noto Sans KR"/>
              </a:rPr>
              <a:t>㈜ 우리공영설비  ·  WOORI KONGYOUNG MECHANICAL Co., LTD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058400" y="6510528"/>
            <a:ext cx="1463040" cy="201168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r"/>
            <a:r>
              <a:rPr sz="800" b="0">
                <a:solidFill>
                  <a:srgbClr val="64747E"/>
                </a:solidFill>
                <a:latin typeface="Noto Sans KR"/>
              </a:rPr>
              <a:t>공 사 지 명 원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438912"/>
            <a:ext cx="2926080" cy="2560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900" b="1">
                <a:solidFill>
                  <a:srgbClr val="00709C"/>
                </a:solidFill>
                <a:latin typeface="Noto Sans KR"/>
              </a:rPr>
              <a:t>CAPABILITY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749808"/>
            <a:ext cx="7772400" cy="566928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600" b="1">
                <a:solidFill>
                  <a:srgbClr val="142330"/>
                </a:solidFill>
                <a:latin typeface="Noto Sans KR"/>
              </a:rPr>
              <a:t>국가기술 보유자격증 ②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972800" y="502920"/>
            <a:ext cx="502920" cy="27432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r"/>
            <a:r>
              <a:rPr sz="900" b="1">
                <a:solidFill>
                  <a:srgbClr val="64747E"/>
                </a:solidFill>
                <a:latin typeface="Noto Sans KR"/>
              </a:rPr>
              <a:t>17</a:t>
            </a:r>
          </a:p>
        </p:txBody>
      </p:sp>
      <p:sp>
        <p:nvSpPr>
          <p:cNvPr id="5" name="Rectangle 4"/>
          <p:cNvSpPr/>
          <p:nvPr/>
        </p:nvSpPr>
        <p:spPr>
          <a:xfrm>
            <a:off x="685800" y="1389888"/>
            <a:ext cx="10835640" cy="15240"/>
          </a:xfrm>
          <a:prstGeom prst="rect">
            <a:avLst/>
          </a:prstGeom>
          <a:solidFill>
            <a:srgbClr val="D6DE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4800600" y="1572768"/>
            <a:ext cx="5989320" cy="4526280"/>
          </a:xfrm>
          <a:prstGeom prst="roundRect">
            <a:avLst/>
          </a:prstGeom>
          <a:solidFill>
            <a:srgbClr val="FFFFFF"/>
          </a:solidFill>
          <a:ln>
            <a:solidFill>
              <a:srgbClr val="D6DE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6247723" y="1664208"/>
            <a:ext cx="3095074" cy="43434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822960" y="2148840"/>
            <a:ext cx="3383280" cy="36576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800" b="1">
                <a:solidFill>
                  <a:srgbClr val="142330"/>
                </a:solidFill>
                <a:latin typeface="Noto Sans KR"/>
              </a:rPr>
              <a:t>국가기술 보유자격 증빙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60" y="2697480"/>
            <a:ext cx="4954883" cy="20005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00" b="0" dirty="0" err="1">
                <a:solidFill>
                  <a:srgbClr val="64747E"/>
                </a:solidFill>
                <a:latin typeface="Noto Sans KR"/>
              </a:rPr>
              <a:t>원본</a:t>
            </a:r>
            <a:r>
              <a:rPr sz="1300" b="0" dirty="0">
                <a:solidFill>
                  <a:srgbClr val="64747E"/>
                </a:solidFill>
                <a:latin typeface="Noto Sans KR"/>
              </a:rPr>
              <a:t> </a:t>
            </a:r>
            <a:r>
              <a:rPr sz="1300" b="0" dirty="0" err="1">
                <a:solidFill>
                  <a:srgbClr val="64747E"/>
                </a:solidFill>
                <a:latin typeface="Noto Sans KR"/>
              </a:rPr>
              <a:t>자료를</a:t>
            </a:r>
            <a:r>
              <a:rPr sz="1300" b="0" dirty="0">
                <a:solidFill>
                  <a:srgbClr val="64747E"/>
                </a:solidFill>
                <a:latin typeface="Noto Sans KR"/>
              </a:rPr>
              <a:t> </a:t>
            </a:r>
            <a:r>
              <a:rPr sz="1300" b="0" dirty="0" err="1">
                <a:solidFill>
                  <a:srgbClr val="64747E"/>
                </a:solidFill>
                <a:latin typeface="Noto Sans KR"/>
              </a:rPr>
              <a:t>배치하여</a:t>
            </a:r>
            <a:r>
              <a:rPr sz="1300" b="0" dirty="0">
                <a:solidFill>
                  <a:srgbClr val="64747E"/>
                </a:solidFill>
                <a:latin typeface="Noto Sans KR"/>
              </a:rPr>
              <a:t> </a:t>
            </a:r>
            <a:r>
              <a:rPr sz="1300" b="0" dirty="0" err="1">
                <a:solidFill>
                  <a:srgbClr val="64747E"/>
                </a:solidFill>
                <a:latin typeface="Noto Sans KR"/>
              </a:rPr>
              <a:t>자격</a:t>
            </a:r>
            <a:r>
              <a:rPr sz="1300" b="0" dirty="0">
                <a:solidFill>
                  <a:srgbClr val="64747E"/>
                </a:solidFill>
                <a:latin typeface="Noto Sans KR"/>
              </a:rPr>
              <a:t> </a:t>
            </a:r>
            <a:r>
              <a:rPr sz="1300" b="0" dirty="0" err="1">
                <a:solidFill>
                  <a:srgbClr val="64747E"/>
                </a:solidFill>
                <a:latin typeface="Noto Sans KR"/>
              </a:rPr>
              <a:t>보유</a:t>
            </a:r>
            <a:r>
              <a:rPr sz="1300" b="0" dirty="0">
                <a:solidFill>
                  <a:srgbClr val="64747E"/>
                </a:solidFill>
                <a:latin typeface="Noto Sans KR"/>
              </a:rPr>
              <a:t> </a:t>
            </a:r>
            <a:r>
              <a:rPr sz="1300" b="0" dirty="0" err="1">
                <a:solidFill>
                  <a:srgbClr val="64747E"/>
                </a:solidFill>
                <a:latin typeface="Noto Sans KR"/>
              </a:rPr>
              <a:t>현황을</a:t>
            </a:r>
            <a:r>
              <a:rPr sz="1300" b="0" dirty="0">
                <a:solidFill>
                  <a:srgbClr val="64747E"/>
                </a:solidFill>
                <a:latin typeface="Noto Sans KR"/>
              </a:rPr>
              <a:t> </a:t>
            </a:r>
            <a:r>
              <a:rPr sz="1300" b="0" dirty="0" err="1">
                <a:solidFill>
                  <a:srgbClr val="64747E"/>
                </a:solidFill>
                <a:latin typeface="Noto Sans KR"/>
              </a:rPr>
              <a:t>확인할</a:t>
            </a:r>
            <a:r>
              <a:rPr sz="1300" b="0" dirty="0">
                <a:solidFill>
                  <a:srgbClr val="64747E"/>
                </a:solidFill>
                <a:latin typeface="Noto Sans KR"/>
              </a:rPr>
              <a:t> 수 </a:t>
            </a:r>
            <a:r>
              <a:rPr sz="1300" b="0" dirty="0" err="1">
                <a:solidFill>
                  <a:srgbClr val="64747E"/>
                </a:solidFill>
                <a:latin typeface="Noto Sans KR"/>
              </a:rPr>
              <a:t>있도록</a:t>
            </a:r>
            <a:r>
              <a:rPr sz="1300" b="0" dirty="0">
                <a:solidFill>
                  <a:srgbClr val="64747E"/>
                </a:solidFill>
                <a:latin typeface="Noto Sans KR"/>
              </a:rPr>
              <a:t> </a:t>
            </a:r>
            <a:r>
              <a:rPr sz="1300" b="0" dirty="0" err="1">
                <a:solidFill>
                  <a:srgbClr val="64747E"/>
                </a:solidFill>
                <a:latin typeface="Noto Sans KR"/>
              </a:rPr>
              <a:t>구성했습니다</a:t>
            </a:r>
            <a:r>
              <a:rPr sz="1300" b="0" dirty="0">
                <a:solidFill>
                  <a:srgbClr val="64747E"/>
                </a:solidFill>
                <a:latin typeface="Noto Sans KR"/>
              </a:rPr>
              <a:t>.</a:t>
            </a:r>
          </a:p>
        </p:txBody>
      </p:sp>
      <p:sp>
        <p:nvSpPr>
          <p:cNvPr id="10" name="Rectangle 9"/>
          <p:cNvSpPr/>
          <p:nvPr/>
        </p:nvSpPr>
        <p:spPr>
          <a:xfrm>
            <a:off x="685800" y="6473952"/>
            <a:ext cx="10835640" cy="15240"/>
          </a:xfrm>
          <a:prstGeom prst="rect">
            <a:avLst/>
          </a:prstGeom>
          <a:solidFill>
            <a:srgbClr val="D6DE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685800" y="6510528"/>
            <a:ext cx="7772400" cy="201168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800" b="0">
                <a:solidFill>
                  <a:srgbClr val="64747E"/>
                </a:solidFill>
                <a:latin typeface="Noto Sans KR"/>
              </a:rPr>
              <a:t>㈜ 우리공영설비  ·  WOORI KONGYOUNG MECHANICAL Co., LTD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058400" y="6510528"/>
            <a:ext cx="1463040" cy="201168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r"/>
            <a:r>
              <a:rPr sz="800" b="0">
                <a:solidFill>
                  <a:srgbClr val="64747E"/>
                </a:solidFill>
                <a:latin typeface="Noto Sans KR"/>
              </a:rPr>
              <a:t>공 사 지 명 원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438912"/>
            <a:ext cx="2926080" cy="2560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900" b="1">
                <a:solidFill>
                  <a:srgbClr val="00709C"/>
                </a:solidFill>
                <a:latin typeface="Noto Sans KR"/>
              </a:rPr>
              <a:t>DOCUMENT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749808"/>
            <a:ext cx="7772400" cy="566928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600" b="1">
                <a:solidFill>
                  <a:srgbClr val="142330"/>
                </a:solidFill>
                <a:latin typeface="Noto Sans KR"/>
              </a:rPr>
              <a:t>사용인감계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972800" y="502920"/>
            <a:ext cx="502920" cy="27432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r"/>
            <a:r>
              <a:rPr sz="900" b="1">
                <a:solidFill>
                  <a:srgbClr val="64747E"/>
                </a:solidFill>
                <a:latin typeface="Noto Sans KR"/>
              </a:rPr>
              <a:t>18</a:t>
            </a:r>
          </a:p>
        </p:txBody>
      </p:sp>
      <p:sp>
        <p:nvSpPr>
          <p:cNvPr id="5" name="Rectangle 4"/>
          <p:cNvSpPr/>
          <p:nvPr/>
        </p:nvSpPr>
        <p:spPr>
          <a:xfrm>
            <a:off x="685800" y="1389888"/>
            <a:ext cx="10835640" cy="15240"/>
          </a:xfrm>
          <a:prstGeom prst="rect">
            <a:avLst/>
          </a:prstGeom>
          <a:solidFill>
            <a:srgbClr val="D6DE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685800" y="6473952"/>
            <a:ext cx="10835640" cy="15240"/>
          </a:xfrm>
          <a:prstGeom prst="rect">
            <a:avLst/>
          </a:prstGeom>
          <a:solidFill>
            <a:srgbClr val="D6DE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685800" y="6510528"/>
            <a:ext cx="7772400" cy="201168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800" b="0">
                <a:solidFill>
                  <a:srgbClr val="64747E"/>
                </a:solidFill>
                <a:latin typeface="Noto Sans KR"/>
              </a:rPr>
              <a:t>㈜ 우리공영설비  ·  WOORI KONGYOUNG MECHANICAL Co., LTD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058400" y="6510528"/>
            <a:ext cx="1463040" cy="201168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r"/>
            <a:r>
              <a:rPr sz="800" b="0">
                <a:solidFill>
                  <a:srgbClr val="64747E"/>
                </a:solidFill>
                <a:latin typeface="Noto Sans KR"/>
              </a:rPr>
              <a:t>공 사 지 명 원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1874520" y="1743932"/>
            <a:ext cx="8458200" cy="3611880"/>
          </a:xfrm>
          <a:prstGeom prst="roundRect">
            <a:avLst/>
          </a:prstGeom>
          <a:solidFill>
            <a:srgbClr val="F4F7F8"/>
          </a:solidFill>
          <a:ln w="12700">
            <a:solidFill>
              <a:srgbClr val="D6DE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2331720" y="2148840"/>
            <a:ext cx="754380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2300" b="1">
                <a:solidFill>
                  <a:srgbClr val="142330"/>
                </a:solidFill>
                <a:latin typeface="Noto Sans KR"/>
              </a:rPr>
              <a:t>사용인감계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583539" y="2880360"/>
            <a:ext cx="5040162" cy="73866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400" b="0" dirty="0" err="1">
                <a:solidFill>
                  <a:srgbClr val="191F23"/>
                </a:solidFill>
                <a:latin typeface="Noto Sans KR"/>
              </a:rPr>
              <a:t>위의</a:t>
            </a:r>
            <a:r>
              <a:rPr sz="1400" b="0" dirty="0">
                <a:solidFill>
                  <a:srgbClr val="191F23"/>
                </a:solidFill>
                <a:latin typeface="Noto Sans KR"/>
              </a:rPr>
              <a:t> </a:t>
            </a:r>
            <a:r>
              <a:rPr sz="1400" b="0" dirty="0" err="1">
                <a:solidFill>
                  <a:srgbClr val="191F23"/>
                </a:solidFill>
                <a:latin typeface="Noto Sans KR"/>
              </a:rPr>
              <a:t>인감은</a:t>
            </a:r>
            <a:r>
              <a:rPr sz="1400" b="0" dirty="0">
                <a:solidFill>
                  <a:srgbClr val="191F23"/>
                </a:solidFill>
                <a:latin typeface="Noto Sans KR"/>
              </a:rPr>
              <a:t> </a:t>
            </a:r>
            <a:r>
              <a:rPr sz="1400" b="0" dirty="0" err="1">
                <a:solidFill>
                  <a:srgbClr val="191F23"/>
                </a:solidFill>
                <a:latin typeface="Noto Sans KR"/>
              </a:rPr>
              <a:t>당사가</a:t>
            </a:r>
            <a:r>
              <a:rPr sz="1400" b="0" dirty="0">
                <a:solidFill>
                  <a:srgbClr val="191F23"/>
                </a:solidFill>
                <a:latin typeface="Noto Sans KR"/>
              </a:rPr>
              <a:t> </a:t>
            </a:r>
            <a:r>
              <a:rPr sz="1400" b="0" dirty="0" err="1">
                <a:solidFill>
                  <a:srgbClr val="191F23"/>
                </a:solidFill>
                <a:latin typeface="Noto Sans KR"/>
              </a:rPr>
              <a:t>사용하는</a:t>
            </a:r>
            <a:r>
              <a:rPr sz="1400" b="0" dirty="0">
                <a:solidFill>
                  <a:srgbClr val="191F23"/>
                </a:solidFill>
                <a:latin typeface="Noto Sans KR"/>
              </a:rPr>
              <a:t> </a:t>
            </a:r>
            <a:r>
              <a:rPr sz="1400" b="0" dirty="0" err="1">
                <a:solidFill>
                  <a:srgbClr val="191F23"/>
                </a:solidFill>
                <a:latin typeface="Noto Sans KR"/>
              </a:rPr>
              <a:t>인감으로서</a:t>
            </a:r>
            <a:r>
              <a:rPr sz="1400" b="0" dirty="0">
                <a:solidFill>
                  <a:srgbClr val="191F23"/>
                </a:solidFill>
                <a:latin typeface="Noto Sans KR"/>
              </a:rPr>
              <a:t> </a:t>
            </a:r>
            <a:r>
              <a:rPr sz="1400" b="0" dirty="0" err="1">
                <a:solidFill>
                  <a:srgbClr val="191F23"/>
                </a:solidFill>
                <a:latin typeface="Noto Sans KR"/>
              </a:rPr>
              <a:t>입찰</a:t>
            </a:r>
            <a:r>
              <a:rPr sz="1400" b="0" dirty="0">
                <a:solidFill>
                  <a:srgbClr val="191F23"/>
                </a:solidFill>
                <a:latin typeface="Noto Sans KR"/>
              </a:rPr>
              <a:t> 및 </a:t>
            </a:r>
            <a:r>
              <a:rPr sz="1400" b="0" dirty="0" err="1">
                <a:solidFill>
                  <a:srgbClr val="191F23"/>
                </a:solidFill>
                <a:latin typeface="Noto Sans KR"/>
              </a:rPr>
              <a:t>계약에</a:t>
            </a:r>
            <a:r>
              <a:rPr sz="1400" b="0" dirty="0">
                <a:solidFill>
                  <a:srgbClr val="191F23"/>
                </a:solidFill>
                <a:latin typeface="Noto Sans KR"/>
              </a:rPr>
              <a:t> </a:t>
            </a:r>
            <a:r>
              <a:rPr sz="1400" b="0" dirty="0" err="1">
                <a:solidFill>
                  <a:srgbClr val="191F23"/>
                </a:solidFill>
                <a:latin typeface="Noto Sans KR"/>
              </a:rPr>
              <a:t>제출되는</a:t>
            </a:r>
            <a:endParaRPr lang="en-US" sz="1400" b="0" dirty="0">
              <a:solidFill>
                <a:srgbClr val="191F23"/>
              </a:solidFill>
              <a:latin typeface="Noto Sans KR"/>
            </a:endParaRPr>
          </a:p>
          <a:p>
            <a:pPr algn="ctr"/>
            <a:r>
              <a:rPr sz="1400" b="0" dirty="0">
                <a:solidFill>
                  <a:srgbClr val="191F23"/>
                </a:solidFill>
                <a:latin typeface="Noto Sans KR"/>
              </a:rPr>
              <a:t>
</a:t>
            </a:r>
            <a:r>
              <a:rPr sz="1400" b="0" dirty="0" err="1">
                <a:solidFill>
                  <a:srgbClr val="191F23"/>
                </a:solidFill>
                <a:latin typeface="Noto Sans KR"/>
              </a:rPr>
              <a:t>일체의</a:t>
            </a:r>
            <a:r>
              <a:rPr sz="1400" b="0" dirty="0">
                <a:solidFill>
                  <a:srgbClr val="191F23"/>
                </a:solidFill>
                <a:latin typeface="Noto Sans KR"/>
              </a:rPr>
              <a:t> </a:t>
            </a:r>
            <a:r>
              <a:rPr sz="1400" b="0" dirty="0" err="1">
                <a:solidFill>
                  <a:srgbClr val="191F23"/>
                </a:solidFill>
                <a:latin typeface="Noto Sans KR"/>
              </a:rPr>
              <a:t>서류에</a:t>
            </a:r>
            <a:r>
              <a:rPr sz="1400" b="0" dirty="0">
                <a:solidFill>
                  <a:srgbClr val="191F23"/>
                </a:solidFill>
                <a:latin typeface="Noto Sans KR"/>
              </a:rPr>
              <a:t> </a:t>
            </a:r>
            <a:r>
              <a:rPr sz="1400" b="0" dirty="0" err="1">
                <a:solidFill>
                  <a:srgbClr val="191F23"/>
                </a:solidFill>
                <a:latin typeface="Noto Sans KR"/>
              </a:rPr>
              <a:t>사용하겠기에</a:t>
            </a:r>
            <a:r>
              <a:rPr sz="1400" b="0" dirty="0">
                <a:solidFill>
                  <a:srgbClr val="191F23"/>
                </a:solidFill>
                <a:latin typeface="Noto Sans KR"/>
              </a:rPr>
              <a:t> </a:t>
            </a:r>
            <a:r>
              <a:rPr sz="1400" b="0" dirty="0" err="1">
                <a:solidFill>
                  <a:srgbClr val="191F23"/>
                </a:solidFill>
                <a:latin typeface="Noto Sans KR"/>
              </a:rPr>
              <a:t>사용인감으로</a:t>
            </a:r>
            <a:r>
              <a:rPr sz="1400" b="0" dirty="0">
                <a:solidFill>
                  <a:srgbClr val="191F23"/>
                </a:solidFill>
                <a:latin typeface="Noto Sans KR"/>
              </a:rPr>
              <a:t> </a:t>
            </a:r>
            <a:r>
              <a:rPr sz="1400" b="0" dirty="0" err="1">
                <a:solidFill>
                  <a:srgbClr val="191F23"/>
                </a:solidFill>
                <a:latin typeface="Noto Sans KR"/>
              </a:rPr>
              <a:t>제출</a:t>
            </a:r>
            <a:r>
              <a:rPr sz="1400" b="0" dirty="0">
                <a:solidFill>
                  <a:srgbClr val="191F23"/>
                </a:solidFill>
                <a:latin typeface="Noto Sans KR"/>
              </a:rPr>
              <a:t> </a:t>
            </a:r>
            <a:r>
              <a:rPr sz="1400" b="0" dirty="0" err="1">
                <a:solidFill>
                  <a:srgbClr val="191F23"/>
                </a:solidFill>
                <a:latin typeface="Noto Sans KR"/>
              </a:rPr>
              <a:t>합니다</a:t>
            </a:r>
            <a:r>
              <a:rPr sz="1400" b="0" dirty="0">
                <a:solidFill>
                  <a:srgbClr val="191F23"/>
                </a:solidFill>
                <a:latin typeface="Noto Sans KR"/>
              </a:rPr>
              <a:t>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806440" y="4612100"/>
            <a:ext cx="365760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300" b="1" dirty="0">
                <a:solidFill>
                  <a:srgbClr val="142330"/>
                </a:solidFill>
                <a:latin typeface="Noto Sans KR"/>
              </a:rPr>
              <a:t>㈜</a:t>
            </a:r>
            <a:r>
              <a:rPr sz="1300" b="1" dirty="0" err="1">
                <a:solidFill>
                  <a:srgbClr val="142330"/>
                </a:solidFill>
                <a:latin typeface="Noto Sans KR"/>
              </a:rPr>
              <a:t>우리공영설비</a:t>
            </a:r>
            <a:r>
              <a:rPr sz="1300" b="1" dirty="0">
                <a:solidFill>
                  <a:srgbClr val="142330"/>
                </a:solidFill>
                <a:latin typeface="Noto Sans KR"/>
              </a:rPr>
              <a:t>  ·  </a:t>
            </a:r>
            <a:r>
              <a:rPr sz="1300" b="1" dirty="0" err="1">
                <a:solidFill>
                  <a:srgbClr val="142330"/>
                </a:solidFill>
                <a:latin typeface="Noto Sans KR"/>
              </a:rPr>
              <a:t>대표이사</a:t>
            </a:r>
            <a:r>
              <a:rPr sz="1300" b="1" dirty="0">
                <a:solidFill>
                  <a:srgbClr val="142330"/>
                </a:solidFill>
                <a:latin typeface="Noto Sans KR"/>
              </a:rPr>
              <a:t> </a:t>
            </a:r>
            <a:r>
              <a:rPr sz="1300" b="1" dirty="0" err="1">
                <a:solidFill>
                  <a:srgbClr val="142330"/>
                </a:solidFill>
                <a:latin typeface="Noto Sans KR"/>
              </a:rPr>
              <a:t>심혁세</a:t>
            </a:r>
            <a:endParaRPr sz="1300" b="1" dirty="0">
              <a:solidFill>
                <a:srgbClr val="142330"/>
              </a:solidFill>
              <a:latin typeface="Noto Sans KR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438912"/>
            <a:ext cx="2926080" cy="2560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900" b="1">
                <a:solidFill>
                  <a:srgbClr val="00709C"/>
                </a:solidFill>
                <a:latin typeface="Noto Sans KR"/>
              </a:rPr>
              <a:t>LOCATION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749808"/>
            <a:ext cx="7772400" cy="566928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600" b="1">
                <a:solidFill>
                  <a:srgbClr val="142330"/>
                </a:solidFill>
                <a:latin typeface="Noto Sans KR"/>
              </a:rPr>
              <a:t>사업장 위치도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972800" y="502920"/>
            <a:ext cx="502920" cy="27432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r"/>
            <a:r>
              <a:rPr sz="900" b="1">
                <a:solidFill>
                  <a:srgbClr val="64747E"/>
                </a:solidFill>
                <a:latin typeface="Noto Sans KR"/>
              </a:rPr>
              <a:t>19</a:t>
            </a:r>
          </a:p>
        </p:txBody>
      </p:sp>
      <p:sp>
        <p:nvSpPr>
          <p:cNvPr id="5" name="Rectangle 4"/>
          <p:cNvSpPr/>
          <p:nvPr/>
        </p:nvSpPr>
        <p:spPr>
          <a:xfrm>
            <a:off x="685800" y="1389888"/>
            <a:ext cx="10835640" cy="15240"/>
          </a:xfrm>
          <a:prstGeom prst="rect">
            <a:avLst/>
          </a:prstGeom>
          <a:solidFill>
            <a:srgbClr val="D6DE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822960" y="1572768"/>
            <a:ext cx="6583680" cy="4526280"/>
          </a:xfrm>
          <a:prstGeom prst="roundRect">
            <a:avLst/>
          </a:prstGeom>
          <a:solidFill>
            <a:srgbClr val="FFFFFF"/>
          </a:solidFill>
          <a:ln>
            <a:solidFill>
              <a:srgbClr val="D6DE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244600" y="1697924"/>
            <a:ext cx="5740400" cy="427596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818120" y="1874519"/>
            <a:ext cx="2743200" cy="36576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000" b="1">
                <a:solidFill>
                  <a:srgbClr val="142330"/>
                </a:solidFill>
                <a:latin typeface="Noto Sans KR"/>
              </a:rPr>
              <a:t>사업장 위치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818120" y="2560320"/>
            <a:ext cx="2111155" cy="20005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00" b="0" dirty="0" err="1">
                <a:solidFill>
                  <a:srgbClr val="191F23"/>
                </a:solidFill>
                <a:latin typeface="Noto Sans KR"/>
              </a:rPr>
              <a:t>서울시</a:t>
            </a:r>
            <a:r>
              <a:rPr sz="1300" b="0" dirty="0">
                <a:solidFill>
                  <a:srgbClr val="191F23"/>
                </a:solidFill>
                <a:latin typeface="Noto Sans KR"/>
              </a:rPr>
              <a:t> </a:t>
            </a:r>
            <a:r>
              <a:rPr lang="ko-KR" altLang="en-US" sz="1300" b="0" dirty="0">
                <a:solidFill>
                  <a:srgbClr val="191F23"/>
                </a:solidFill>
                <a:latin typeface="Noto Sans KR"/>
              </a:rPr>
              <a:t>성북구 </a:t>
            </a:r>
            <a:r>
              <a:rPr lang="ko-KR" altLang="en-US" sz="1300" b="0" dirty="0" err="1">
                <a:solidFill>
                  <a:srgbClr val="191F23"/>
                </a:solidFill>
                <a:latin typeface="Noto Sans KR"/>
              </a:rPr>
              <a:t>화랑로</a:t>
            </a:r>
            <a:r>
              <a:rPr lang="en-US" altLang="ko-KR" sz="1300" b="0" dirty="0">
                <a:solidFill>
                  <a:srgbClr val="191F23"/>
                </a:solidFill>
                <a:latin typeface="Noto Sans KR"/>
              </a:rPr>
              <a:t>27</a:t>
            </a:r>
            <a:r>
              <a:rPr lang="ko-KR" altLang="en-US" sz="1300" b="0" dirty="0">
                <a:solidFill>
                  <a:srgbClr val="191F23"/>
                </a:solidFill>
                <a:latin typeface="Noto Sans KR"/>
              </a:rPr>
              <a:t>길 </a:t>
            </a:r>
            <a:r>
              <a:rPr lang="en-US" altLang="ko-KR" sz="1300" b="0" dirty="0">
                <a:solidFill>
                  <a:srgbClr val="191F23"/>
                </a:solidFill>
                <a:latin typeface="Noto Sans KR"/>
              </a:rPr>
              <a:t>24</a:t>
            </a:r>
            <a:endParaRPr sz="1300" b="0" dirty="0">
              <a:solidFill>
                <a:srgbClr val="191F23"/>
              </a:solidFill>
              <a:latin typeface="Noto Sans KR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818120" y="3383280"/>
            <a:ext cx="2926080" cy="6858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0">
                <a:solidFill>
                  <a:srgbClr val="64747E"/>
                </a:solidFill>
                <a:latin typeface="Noto Sans KR"/>
              </a:rPr>
              <a:t>TEL 02-912-5160~1
FAX 02-912-5162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85800" y="6473952"/>
            <a:ext cx="10835640" cy="15240"/>
          </a:xfrm>
          <a:prstGeom prst="rect">
            <a:avLst/>
          </a:prstGeom>
          <a:solidFill>
            <a:srgbClr val="D6DE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685800" y="6510528"/>
            <a:ext cx="7772400" cy="201168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800" b="0">
                <a:solidFill>
                  <a:srgbClr val="64747E"/>
                </a:solidFill>
                <a:latin typeface="Noto Sans KR"/>
              </a:rPr>
              <a:t>㈜ 우리공영설비  ·  WOORI KONGYOUNG MECHANICAL Co., LTD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058400" y="6510528"/>
            <a:ext cx="1463040" cy="201168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r"/>
            <a:r>
              <a:rPr sz="800" b="0">
                <a:solidFill>
                  <a:srgbClr val="64747E"/>
                </a:solidFill>
                <a:latin typeface="Noto Sans KR"/>
              </a:rPr>
              <a:t>공 사 지 명 원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5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77240" y="777240"/>
            <a:ext cx="5486400" cy="27432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00" b="1">
                <a:solidFill>
                  <a:srgbClr val="00709C"/>
                </a:solidFill>
                <a:latin typeface="Noto Sans KR"/>
              </a:rPr>
              <a:t>WOORI KONGYOUNG MECHANICAL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1874519"/>
            <a:ext cx="6400800" cy="11430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3100" b="1">
                <a:solidFill>
                  <a:srgbClr val="142330"/>
                </a:solidFill>
                <a:latin typeface="Noto Sans KR"/>
              </a:rPr>
              <a:t>귀사의 경쟁력 확보에
최선을 다하겠습니다.</a:t>
            </a:r>
          </a:p>
        </p:txBody>
      </p:sp>
      <p:sp>
        <p:nvSpPr>
          <p:cNvPr id="4" name="Rectangle 3"/>
          <p:cNvSpPr/>
          <p:nvPr/>
        </p:nvSpPr>
        <p:spPr>
          <a:xfrm>
            <a:off x="777240" y="3337560"/>
            <a:ext cx="1920240" cy="38100"/>
          </a:xfrm>
          <a:prstGeom prst="rect">
            <a:avLst/>
          </a:prstGeom>
          <a:solidFill>
            <a:srgbClr val="00709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777240" y="3703320"/>
            <a:ext cx="3657600" cy="41148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000" b="1">
                <a:solidFill>
                  <a:srgbClr val="142330"/>
                </a:solidFill>
                <a:latin typeface="Noto Sans KR"/>
              </a:rPr>
              <a:t>㈜ 우리공영설비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4160520"/>
            <a:ext cx="3657600" cy="32004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0">
                <a:solidFill>
                  <a:srgbClr val="64747E"/>
                </a:solidFill>
                <a:latin typeface="Noto Sans KR"/>
              </a:rPr>
              <a:t>기계설비 · 소방설비 전문기업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4892040"/>
            <a:ext cx="5486400" cy="27432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100" b="0">
                <a:solidFill>
                  <a:srgbClr val="191F23"/>
                </a:solidFill>
                <a:latin typeface="Noto Sans KR"/>
              </a:rPr>
              <a:t>TEL 02-912-5160~1   ·   FAX 02-912-5162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5257800"/>
            <a:ext cx="5303520" cy="27432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1" dirty="0" err="1">
                <a:solidFill>
                  <a:srgbClr val="142330"/>
                </a:solidFill>
                <a:latin typeface="Noto Sans KR"/>
              </a:rPr>
              <a:t>서울특별시</a:t>
            </a:r>
            <a:r>
              <a:rPr sz="1050" b="1" dirty="0">
                <a:solidFill>
                  <a:srgbClr val="142330"/>
                </a:solidFill>
                <a:latin typeface="Noto Sans KR"/>
              </a:rPr>
              <a:t> </a:t>
            </a:r>
            <a:r>
              <a:rPr lang="ko-KR" altLang="en-US" sz="1050" b="1" dirty="0">
                <a:solidFill>
                  <a:srgbClr val="142330"/>
                </a:solidFill>
                <a:latin typeface="Noto Sans KR"/>
              </a:rPr>
              <a:t>성북구 </a:t>
            </a:r>
            <a:r>
              <a:rPr lang="ko-KR" altLang="en-US" sz="1050" b="1" dirty="0" err="1">
                <a:solidFill>
                  <a:srgbClr val="142330"/>
                </a:solidFill>
                <a:latin typeface="Noto Sans KR"/>
              </a:rPr>
              <a:t>화랑로</a:t>
            </a:r>
            <a:r>
              <a:rPr lang="en-US" altLang="ko-KR" sz="1050" b="1" dirty="0">
                <a:solidFill>
                  <a:srgbClr val="142330"/>
                </a:solidFill>
                <a:latin typeface="Noto Sans KR"/>
              </a:rPr>
              <a:t>27</a:t>
            </a:r>
            <a:r>
              <a:rPr lang="ko-KR" altLang="en-US" sz="1050" b="1" dirty="0">
                <a:solidFill>
                  <a:srgbClr val="142330"/>
                </a:solidFill>
                <a:latin typeface="Noto Sans KR"/>
              </a:rPr>
              <a:t>길 </a:t>
            </a:r>
            <a:r>
              <a:rPr lang="en-US" altLang="ko-KR" sz="1050" b="1" dirty="0">
                <a:solidFill>
                  <a:srgbClr val="142330"/>
                </a:solidFill>
                <a:latin typeface="Noto Sans KR"/>
              </a:rPr>
              <a:t>24</a:t>
            </a:r>
            <a:endParaRPr sz="1100" b="0" dirty="0">
              <a:solidFill>
                <a:srgbClr val="191F23"/>
              </a:solidFill>
              <a:latin typeface="Noto Sans KR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503920" y="5394960"/>
            <a:ext cx="2560320" cy="32004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r"/>
            <a:r>
              <a:rPr sz="1200" b="0">
                <a:solidFill>
                  <a:srgbClr val="64747E"/>
                </a:solidFill>
                <a:latin typeface="Noto Sans KR"/>
              </a:rPr>
              <a:t>Project manager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72800" y="502920"/>
            <a:ext cx="502920" cy="27432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r"/>
            <a:r>
              <a:rPr sz="900" b="1">
                <a:solidFill>
                  <a:srgbClr val="64747E"/>
                </a:solidFill>
                <a:latin typeface="Noto Sans KR"/>
              </a:rPr>
              <a:t>20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</TotalTime>
  <Words>884</Words>
  <Application>Microsoft Office PowerPoint</Application>
  <PresentationFormat>와이드스크린</PresentationFormat>
  <Paragraphs>244</Paragraphs>
  <Slides>20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20</vt:i4>
      </vt:variant>
    </vt:vector>
  </HeadingPairs>
  <TitlesOfParts>
    <vt:vector size="24" baseType="lpstr">
      <vt:lpstr>Noto Sans KR</vt:lpstr>
      <vt:lpstr>Arial</vt:lpstr>
      <vt:lpstr>Calibri</vt:lpstr>
      <vt:lpstr>Office Theme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www1004</dc:creator>
  <cp:keywords/>
  <dc:description>generated using python-pptx</dc:description>
  <cp:lastModifiedBy>www1004 심 라이브 멍멍</cp:lastModifiedBy>
  <cp:revision>4</cp:revision>
  <dcterms:created xsi:type="dcterms:W3CDTF">2013-01-27T09:14:16Z</dcterms:created>
  <dcterms:modified xsi:type="dcterms:W3CDTF">2026-09-02T11:40:08Z</dcterms:modified>
  <cp:category/>
</cp:coreProperties>
</file>